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5143500" cx="9144000"/>
  <p:notesSz cx="6858000" cy="9144000"/>
  <p:embeddedFontLst>
    <p:embeddedFont>
      <p:font typeface="Average"/>
      <p:regular r:id="rId19"/>
    </p:embeddedFont>
    <p:embeddedFont>
      <p:font typeface="Oswald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swald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schemas.openxmlformats.org/officeDocument/2006/relationships/font" Target="fonts/Oswald-bold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Average-regular.fntdata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4350278" y="2855377"/>
            <a:ext cx="443588" cy="105632"/>
            <a:chOff x="4137525" y="2915950"/>
            <a:chExt cx="869100" cy="207000"/>
          </a:xfrm>
        </p:grpSpPr>
        <p:sp>
          <p:nvSpPr>
            <p:cNvPr id="11" name="Shape 11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Shape 14"/>
          <p:cNvSpPr txBox="1"/>
          <p:nvPr>
            <p:ph type="ctrTitle"/>
          </p:nvPr>
        </p:nvSpPr>
        <p:spPr>
          <a:xfrm>
            <a:off x="671257" y="990800"/>
            <a:ext cx="7801500" cy="1730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7" name="Shape 2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2" name="Shape 42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3" name="Shape 43"/>
          <p:cNvSpPr txBox="1"/>
          <p:nvPr>
            <p:ph idx="1" type="subTitle"/>
          </p:nvPr>
        </p:nvSpPr>
        <p:spPr>
          <a:xfrm>
            <a:off x="265500" y="2845200"/>
            <a:ext cx="4045200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2.png"/><Relationship Id="rId4" Type="http://schemas.openxmlformats.org/officeDocument/2006/relationships/image" Target="../media/image0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0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ctrTitle"/>
          </p:nvPr>
        </p:nvSpPr>
        <p:spPr>
          <a:xfrm>
            <a:off x="671257" y="990800"/>
            <a:ext cx="7801500" cy="1730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MPT Web Design</a:t>
            </a:r>
          </a:p>
        </p:txBody>
      </p:sp>
      <p:sp>
        <p:nvSpPr>
          <p:cNvPr id="60" name="Shape 60"/>
          <p:cNvSpPr txBox="1"/>
          <p:nvPr>
            <p:ph idx="1" type="subTitle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5: Recap and Portfolio Site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/>
        </p:nvSpPr>
        <p:spPr>
          <a:xfrm>
            <a:off x="1572600" y="417712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21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J</a:t>
            </a:r>
            <a:r>
              <a:rPr lang="en" sz="21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S Recap</a:t>
            </a:r>
          </a:p>
        </p:txBody>
      </p:sp>
      <p:pic>
        <p:nvPicPr>
          <p:cNvPr descr="js.png" id="122" name="Shape 122"/>
          <p:cNvPicPr preferRelativeResize="0"/>
          <p:nvPr/>
        </p:nvPicPr>
        <p:blipFill rotWithShape="1">
          <a:blip r:embed="rId3">
            <a:alphaModFix/>
          </a:blip>
          <a:srcRect b="23757" l="34611" r="32602" t="0"/>
          <a:stretch/>
        </p:blipFill>
        <p:spPr>
          <a:xfrm>
            <a:off x="3279087" y="458000"/>
            <a:ext cx="2585824" cy="3527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/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Where can we write our JavaScript?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311700" y="1607575"/>
            <a:ext cx="3999900" cy="296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CACACA"/>
              </a:buClr>
              <a:buSzPct val="100000"/>
              <a:buFont typeface="Average"/>
            </a:pPr>
            <a:r>
              <a:rPr lang="en" sz="180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In the </a:t>
            </a:r>
            <a:r>
              <a:rPr lang="en" sz="1800">
                <a:solidFill>
                  <a:srgbClr val="FF9900"/>
                </a:solidFill>
                <a:latin typeface="Average"/>
                <a:ea typeface="Average"/>
                <a:cs typeface="Average"/>
                <a:sym typeface="Average"/>
              </a:rPr>
              <a:t>head </a:t>
            </a:r>
            <a:r>
              <a:rPr lang="en" sz="180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of web page in </a:t>
            </a:r>
            <a:r>
              <a:rPr lang="en" sz="1800">
                <a:solidFill>
                  <a:srgbClr val="FF9900"/>
                </a:solidFill>
                <a:latin typeface="Average"/>
                <a:ea typeface="Average"/>
                <a:cs typeface="Average"/>
                <a:sym typeface="Average"/>
              </a:rPr>
              <a:t>&lt;script&gt;</a:t>
            </a:r>
            <a:r>
              <a:rPr lang="en" sz="180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 tags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CACACA"/>
              </a:buClr>
              <a:buSzPct val="100000"/>
              <a:buFont typeface="Average"/>
            </a:pPr>
            <a:r>
              <a:rPr lang="en" sz="180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Or in an </a:t>
            </a:r>
            <a:r>
              <a:rPr lang="en" sz="1800">
                <a:solidFill>
                  <a:srgbClr val="FF9900"/>
                </a:solidFill>
                <a:latin typeface="Average"/>
                <a:ea typeface="Average"/>
                <a:cs typeface="Average"/>
                <a:sym typeface="Average"/>
              </a:rPr>
              <a:t>external file </a:t>
            </a:r>
            <a:r>
              <a:rPr lang="en" sz="180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which we link to using </a:t>
            </a:r>
            <a:r>
              <a:rPr lang="en" sz="1800">
                <a:solidFill>
                  <a:srgbClr val="FF9900"/>
                </a:solidFill>
                <a:latin typeface="Average"/>
                <a:ea typeface="Average"/>
                <a:cs typeface="Average"/>
                <a:sym typeface="Average"/>
              </a:rPr>
              <a:t>&lt;script&gt;</a:t>
            </a:r>
            <a:r>
              <a:rPr lang="en" sz="180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 tag. (similar to CSS)</a:t>
            </a:r>
          </a:p>
        </p:txBody>
      </p:sp>
      <p:pic>
        <p:nvPicPr>
          <p:cNvPr descr="js1.png" id="129" name="Shape 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2397" y="1017725"/>
            <a:ext cx="3135025" cy="2312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js2.png" id="130" name="Shape 1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6925" y="3079294"/>
            <a:ext cx="3322625" cy="206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JavaScript Golden Rules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311700" y="1152475"/>
            <a:ext cx="8520600" cy="3681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CACACA"/>
                </a:solidFill>
              </a:rPr>
              <a:t>Keyword </a:t>
            </a:r>
            <a:r>
              <a:rPr lang="en" sz="2400">
                <a:solidFill>
                  <a:srgbClr val="FFC30D"/>
                </a:solidFill>
                <a:latin typeface="Consolas"/>
                <a:ea typeface="Consolas"/>
                <a:cs typeface="Consolas"/>
                <a:sym typeface="Consolas"/>
              </a:rPr>
              <a:t>function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CACACA"/>
                </a:solidFill>
              </a:rPr>
              <a:t>Columns and indents </a:t>
            </a:r>
            <a:r>
              <a:rPr i="1" lang="en" sz="2400">
                <a:solidFill>
                  <a:srgbClr val="FFC30D"/>
                </a:solidFill>
              </a:rPr>
              <a:t>aren’t required </a:t>
            </a:r>
            <a:r>
              <a:rPr i="1" lang="en" sz="2000">
                <a:solidFill>
                  <a:srgbClr val="F5F5F5"/>
                </a:solidFill>
              </a:rPr>
              <a:t> - </a:t>
            </a:r>
            <a:r>
              <a:rPr lang="en" sz="2000" u="sng">
                <a:solidFill>
                  <a:srgbClr val="FFD966"/>
                </a:solidFill>
              </a:rPr>
              <a:t>indents are still useful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CACACA"/>
                </a:solidFill>
              </a:rPr>
              <a:t>Function code needs to be in </a:t>
            </a:r>
            <a:r>
              <a:rPr lang="en" sz="2400">
                <a:solidFill>
                  <a:srgbClr val="FFC30D"/>
                </a:solidFill>
              </a:rPr>
              <a:t>curly braces </a:t>
            </a:r>
            <a:r>
              <a:rPr lang="en" sz="2400">
                <a:solidFill>
                  <a:srgbClr val="FFC30D"/>
                </a:solidFill>
                <a:latin typeface="Consolas"/>
                <a:ea typeface="Consolas"/>
                <a:cs typeface="Consolas"/>
                <a:sym typeface="Consolas"/>
              </a:rPr>
              <a:t>{}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92D050"/>
                </a:solidFill>
                <a:latin typeface="Consolas"/>
                <a:ea typeface="Consolas"/>
                <a:cs typeface="Consolas"/>
                <a:sym typeface="Consolas"/>
              </a:rPr>
              <a:t>function</a:t>
            </a:r>
            <a:r>
              <a:rPr lang="en" sz="2000">
                <a:solidFill>
                  <a:srgbClr val="CACACA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000">
                <a:solidFill>
                  <a:srgbClr val="00B0F0"/>
                </a:solidFill>
                <a:latin typeface="Consolas"/>
                <a:ea typeface="Consolas"/>
                <a:cs typeface="Consolas"/>
                <a:sym typeface="Consolas"/>
              </a:rPr>
              <a:t>myFunc() </a:t>
            </a:r>
            <a:r>
              <a:rPr lang="en" sz="2000">
                <a:solidFill>
                  <a:srgbClr val="FF9900"/>
                </a:solidFill>
                <a:latin typeface="Consolas"/>
                <a:ea typeface="Consolas"/>
                <a:cs typeface="Consolas"/>
                <a:sym typeface="Consolas"/>
              </a:rPr>
              <a:t>{ code; }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CACACA"/>
                </a:solidFill>
              </a:rPr>
              <a:t>All lines must end with a</a:t>
            </a:r>
            <a:r>
              <a:rPr lang="en" sz="2000">
                <a:solidFill>
                  <a:srgbClr val="FF9900"/>
                </a:solidFill>
              </a:rPr>
              <a:t> </a:t>
            </a:r>
            <a:r>
              <a:rPr lang="en" sz="2400">
                <a:solidFill>
                  <a:srgbClr val="FFC30D"/>
                </a:solidFill>
              </a:rPr>
              <a:t>semicolon ;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CACACA"/>
                </a:solidFill>
              </a:rPr>
              <a:t>Keyword </a:t>
            </a:r>
            <a:r>
              <a:rPr lang="en" sz="2400">
                <a:solidFill>
                  <a:srgbClr val="FFC30D"/>
                </a:solidFill>
                <a:latin typeface="Consolas"/>
                <a:ea typeface="Consolas"/>
                <a:cs typeface="Consolas"/>
                <a:sym typeface="Consolas"/>
              </a:rPr>
              <a:t>var</a:t>
            </a:r>
            <a:r>
              <a:rPr lang="en" sz="2000">
                <a:solidFill>
                  <a:srgbClr val="CACACA"/>
                </a:solidFill>
              </a:rPr>
              <a:t> for declaring variables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9900"/>
                </a:solidFill>
                <a:latin typeface="Consolas"/>
                <a:ea typeface="Consolas"/>
                <a:cs typeface="Consolas"/>
                <a:sym typeface="Consolas"/>
              </a:rPr>
              <a:t>var</a:t>
            </a:r>
            <a:r>
              <a:rPr lang="en" sz="2000">
                <a:solidFill>
                  <a:srgbClr val="CACACA"/>
                </a:solidFill>
                <a:latin typeface="Consolas"/>
                <a:ea typeface="Consolas"/>
                <a:cs typeface="Consolas"/>
                <a:sym typeface="Consolas"/>
              </a:rPr>
              <a:t> myInt = </a:t>
            </a:r>
            <a:r>
              <a:rPr lang="en" sz="2000">
                <a:solidFill>
                  <a:srgbClr val="C1FFF0"/>
                </a:solidFill>
                <a:latin typeface="Consolas"/>
                <a:ea typeface="Consolas"/>
                <a:cs typeface="Consolas"/>
                <a:sym typeface="Consolas"/>
              </a:rPr>
              <a:t>0</a:t>
            </a:r>
            <a:r>
              <a:rPr lang="en" sz="2000">
                <a:solidFill>
                  <a:srgbClr val="FF9900"/>
                </a:solidFill>
                <a:latin typeface="Consolas"/>
                <a:ea typeface="Consolas"/>
                <a:cs typeface="Consolas"/>
                <a:sym typeface="Consolas"/>
              </a:rPr>
              <a:t>;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9900"/>
                </a:solidFill>
              </a:rPr>
              <a:t>var</a:t>
            </a:r>
            <a:r>
              <a:rPr lang="en" sz="2000">
                <a:solidFill>
                  <a:srgbClr val="CACACA"/>
                </a:solidFill>
              </a:rPr>
              <a:t> myString = “Hello World”</a:t>
            </a:r>
            <a:r>
              <a:rPr lang="en" sz="2000">
                <a:solidFill>
                  <a:srgbClr val="FF9900"/>
                </a:solidFill>
              </a:rPr>
              <a:t>;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CACACA"/>
                </a:solidFill>
              </a:rPr>
              <a:t>Note Structure of For Loop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37" name="Shape 1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7900" y="3534100"/>
            <a:ext cx="2971800" cy="146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Recall</a:t>
            </a:r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DOM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>
              <a:spcBef>
                <a:spcPts val="0"/>
              </a:spcBef>
            </a:pPr>
            <a:r>
              <a:rPr lang="en"/>
              <a:t>Events</a:t>
            </a:r>
            <a:r>
              <a:rPr lang="en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dom2.png" id="144" name="Shape 1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2762" y="1538600"/>
            <a:ext cx="5686425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 txBox="1"/>
          <p:nvPr/>
        </p:nvSpPr>
        <p:spPr>
          <a:xfrm>
            <a:off x="1582775" y="2707175"/>
            <a:ext cx="7249500" cy="22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Event			Description</a:t>
            </a:r>
            <a:br>
              <a:rPr lang="en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>
                <a:solidFill>
                  <a:srgbClr val="FF9900"/>
                </a:solidFill>
                <a:latin typeface="Average"/>
                <a:ea typeface="Average"/>
                <a:cs typeface="Average"/>
                <a:sym typeface="Average"/>
              </a:rPr>
              <a:t>onchange</a:t>
            </a:r>
            <a:r>
              <a:rPr lang="en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		An HTML element has been changed</a:t>
            </a:r>
            <a:br>
              <a:rPr lang="en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>
                <a:solidFill>
                  <a:srgbClr val="FF9900"/>
                </a:solidFill>
                <a:latin typeface="Average"/>
                <a:ea typeface="Average"/>
                <a:cs typeface="Average"/>
                <a:sym typeface="Average"/>
              </a:rPr>
              <a:t>onclick</a:t>
            </a:r>
            <a:r>
              <a:rPr lang="en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		The user clicks an HTML element</a:t>
            </a:r>
            <a:br>
              <a:rPr lang="en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>
                <a:solidFill>
                  <a:srgbClr val="FF9900"/>
                </a:solidFill>
                <a:latin typeface="Average"/>
                <a:ea typeface="Average"/>
                <a:cs typeface="Average"/>
                <a:sym typeface="Average"/>
              </a:rPr>
              <a:t>onmouseover</a:t>
            </a:r>
            <a:r>
              <a:rPr lang="en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	The user moves the mouse over an HTML element</a:t>
            </a:r>
            <a:br>
              <a:rPr lang="en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>
                <a:solidFill>
                  <a:srgbClr val="FF9900"/>
                </a:solidFill>
                <a:latin typeface="Average"/>
                <a:ea typeface="Average"/>
                <a:cs typeface="Average"/>
                <a:sym typeface="Average"/>
              </a:rPr>
              <a:t>onmouseout</a:t>
            </a:r>
            <a:r>
              <a:rPr lang="en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	The user moves the mouse away from an HTML element</a:t>
            </a:r>
            <a:br>
              <a:rPr lang="en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>
                <a:solidFill>
                  <a:srgbClr val="FF9900"/>
                </a:solidFill>
                <a:latin typeface="Average"/>
                <a:ea typeface="Average"/>
                <a:cs typeface="Average"/>
                <a:sym typeface="Average"/>
              </a:rPr>
              <a:t>onkeydown</a:t>
            </a:r>
            <a:r>
              <a:rPr lang="en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		The user pushes a keyboard key</a:t>
            </a:r>
            <a:br>
              <a:rPr lang="en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>
                <a:solidFill>
                  <a:srgbClr val="FF9900"/>
                </a:solidFill>
                <a:latin typeface="Average"/>
                <a:ea typeface="Average"/>
                <a:cs typeface="Average"/>
                <a:sym typeface="Average"/>
              </a:rPr>
              <a:t>onload</a:t>
            </a:r>
            <a:r>
              <a:rPr lang="en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		The browser has finished loading the page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CACACA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Today We Will Build a Portfolio Site</a:t>
            </a:r>
          </a:p>
        </p:txBody>
      </p:sp>
      <p:pic>
        <p:nvPicPr>
          <p:cNvPr descr="Summit.jpg" id="151" name="Shape 1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8125" y="1224327"/>
            <a:ext cx="6277000" cy="361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Class Plan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311700" y="1017725"/>
            <a:ext cx="8520600" cy="4012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WEEK 1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Introduction to HTML, Page Structures/layouts, Browsers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Homework: Make a HTML page for your competition page. Come up with a design plan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WEEK 2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Introduction to CSS and how to apply style to a web page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Homework: Colour and design scheme for your competition page using paletton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WEEK 3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Introduction to JavaScript and dynamic web pages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WEEK 4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More JavaScript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WEEK 5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HTML, CSS, JavaScript, complete portfolio site and competition site</a:t>
            </a:r>
          </a:p>
        </p:txBody>
      </p:sp>
      <p:sp>
        <p:nvSpPr>
          <p:cNvPr id="67" name="Shape 67"/>
          <p:cNvSpPr/>
          <p:nvPr/>
        </p:nvSpPr>
        <p:spPr>
          <a:xfrm>
            <a:off x="442575" y="3833050"/>
            <a:ext cx="7806000" cy="8139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D966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idx="1" type="body"/>
          </p:nvPr>
        </p:nvSpPr>
        <p:spPr>
          <a:xfrm>
            <a:off x="1572600" y="417712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Recap</a:t>
            </a:r>
          </a:p>
        </p:txBody>
      </p:sp>
      <p:pic>
        <p:nvPicPr>
          <p:cNvPr descr="js.png"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2600" y="619750"/>
            <a:ext cx="5715000" cy="335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/>
        </p:nvSpPr>
        <p:spPr>
          <a:xfrm>
            <a:off x="1572600" y="417712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21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HTML</a:t>
            </a:r>
            <a:r>
              <a:rPr lang="en" sz="21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 Recap</a:t>
            </a:r>
          </a:p>
        </p:txBody>
      </p:sp>
      <p:pic>
        <p:nvPicPr>
          <p:cNvPr descr="js.png" id="79" name="Shape 79"/>
          <p:cNvPicPr preferRelativeResize="0"/>
          <p:nvPr/>
        </p:nvPicPr>
        <p:blipFill rotWithShape="1">
          <a:blip r:embed="rId3">
            <a:alphaModFix/>
          </a:blip>
          <a:srcRect b="0" l="0" r="65222" t="18962"/>
          <a:stretch/>
        </p:blipFill>
        <p:spPr>
          <a:xfrm>
            <a:off x="3194987" y="412225"/>
            <a:ext cx="2754021" cy="376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/>
        </p:nvSpPr>
        <p:spPr>
          <a:xfrm>
            <a:off x="311700" y="1152475"/>
            <a:ext cx="8190600" cy="27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30200" lvl="0" marL="4572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Average"/>
            </a:pPr>
            <a:r>
              <a:rPr lang="en" sz="1600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HTML stands for</a:t>
            </a:r>
            <a:r>
              <a:rPr lang="en" sz="1600">
                <a:solidFill>
                  <a:srgbClr val="F1C232"/>
                </a:solidFill>
                <a:latin typeface="Average"/>
                <a:ea typeface="Average"/>
                <a:cs typeface="Average"/>
                <a:sym typeface="Average"/>
              </a:rPr>
              <a:t> Hyper Text Markup Language</a:t>
            </a:r>
          </a:p>
          <a:p>
            <a:pPr indent="-330200" lvl="0" marL="4572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Average"/>
            </a:pPr>
            <a:r>
              <a:rPr lang="en" sz="1600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Describes the </a:t>
            </a:r>
            <a:r>
              <a:rPr lang="en" sz="1600">
                <a:solidFill>
                  <a:srgbClr val="F1C232"/>
                </a:solidFill>
                <a:latin typeface="Average"/>
                <a:ea typeface="Average"/>
                <a:cs typeface="Average"/>
                <a:sym typeface="Average"/>
              </a:rPr>
              <a:t>structure</a:t>
            </a:r>
            <a:r>
              <a:rPr lang="en" sz="1600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 of Web pages</a:t>
            </a:r>
          </a:p>
          <a:p>
            <a:pPr indent="-330200" lvl="0" marL="4572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Average"/>
            </a:pPr>
            <a:r>
              <a:rPr lang="en" sz="1600">
                <a:solidFill>
                  <a:srgbClr val="F1C232"/>
                </a:solidFill>
                <a:latin typeface="Average"/>
                <a:ea typeface="Average"/>
                <a:cs typeface="Average"/>
                <a:sym typeface="Average"/>
              </a:rPr>
              <a:t>Elements</a:t>
            </a:r>
            <a:r>
              <a:rPr lang="en" sz="1600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 are the building blocks of HTML pages and are represented by </a:t>
            </a:r>
            <a:r>
              <a:rPr lang="en" sz="1600">
                <a:solidFill>
                  <a:srgbClr val="F1C232"/>
                </a:solidFill>
                <a:latin typeface="Average"/>
                <a:ea typeface="Average"/>
                <a:cs typeface="Average"/>
                <a:sym typeface="Average"/>
              </a:rPr>
              <a:t>tags</a:t>
            </a:r>
          </a:p>
          <a:p>
            <a:pPr indent="-330200" lvl="0" marL="4572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Average"/>
            </a:pPr>
            <a:r>
              <a:rPr lang="en" sz="1600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HTML tags label pieces of content such as "heading", "paragraph", "table", and so on</a:t>
            </a:r>
          </a:p>
          <a:p>
            <a:pPr indent="-330200" lvl="0" marL="4572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Average"/>
            </a:pPr>
            <a:r>
              <a:rPr lang="en" sz="1600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Browsers do not display the HTML tags, but use them to render the content of the page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HTML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x="516800" y="3434200"/>
            <a:ext cx="8190600" cy="6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3000">
                <a:solidFill>
                  <a:srgbClr val="F1C232"/>
                </a:solidFill>
                <a:latin typeface="Average"/>
                <a:ea typeface="Average"/>
                <a:cs typeface="Average"/>
                <a:sym typeface="Average"/>
              </a:rPr>
              <a:t>&lt;tagname&gt;</a:t>
            </a:r>
            <a:r>
              <a:rPr lang="en" sz="3000">
                <a:solidFill>
                  <a:srgbClr val="FFE599"/>
                </a:solidFill>
                <a:latin typeface="Average"/>
                <a:ea typeface="Average"/>
                <a:cs typeface="Average"/>
                <a:sym typeface="Average"/>
              </a:rPr>
              <a:t>Some Content in here….</a:t>
            </a:r>
            <a:r>
              <a:rPr lang="en" sz="3000">
                <a:solidFill>
                  <a:srgbClr val="F1C232"/>
                </a:solidFill>
                <a:latin typeface="Average"/>
                <a:ea typeface="Average"/>
                <a:cs typeface="Average"/>
                <a:sym typeface="Average"/>
              </a:rPr>
              <a:t>&lt;/tagname&gt;</a:t>
            </a:r>
          </a:p>
        </p:txBody>
      </p:sp>
      <p:sp>
        <p:nvSpPr>
          <p:cNvPr id="87" name="Shape 87"/>
          <p:cNvSpPr txBox="1"/>
          <p:nvPr/>
        </p:nvSpPr>
        <p:spPr>
          <a:xfrm>
            <a:off x="311700" y="4452325"/>
            <a:ext cx="2247300" cy="5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  <a:t>Defines the type of element</a:t>
            </a:r>
          </a:p>
        </p:txBody>
      </p:sp>
      <p:cxnSp>
        <p:nvCxnSpPr>
          <p:cNvPr id="88" name="Shape 88"/>
          <p:cNvCxnSpPr/>
          <p:nvPr/>
        </p:nvCxnSpPr>
        <p:spPr>
          <a:xfrm flipH="1" rot="10800000">
            <a:off x="1342000" y="3992825"/>
            <a:ext cx="300000" cy="525000"/>
          </a:xfrm>
          <a:prstGeom prst="straightConnector1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89" name="Shape 89"/>
          <p:cNvSpPr txBox="1"/>
          <p:nvPr/>
        </p:nvSpPr>
        <p:spPr>
          <a:xfrm>
            <a:off x="3492550" y="4480925"/>
            <a:ext cx="2317200" cy="5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The stuff that gets displayed</a:t>
            </a:r>
          </a:p>
        </p:txBody>
      </p:sp>
      <p:cxnSp>
        <p:nvCxnSpPr>
          <p:cNvPr id="90" name="Shape 90"/>
          <p:cNvCxnSpPr>
            <a:stCxn id="89" idx="0"/>
            <a:endCxn id="86" idx="2"/>
          </p:cNvCxnSpPr>
          <p:nvPr/>
        </p:nvCxnSpPr>
        <p:spPr>
          <a:xfrm rot="10800000">
            <a:off x="4612150" y="4084325"/>
            <a:ext cx="39000" cy="396600"/>
          </a:xfrm>
          <a:prstGeom prst="straightConnector1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91" name="Shape 91"/>
          <p:cNvSpPr txBox="1"/>
          <p:nvPr/>
        </p:nvSpPr>
        <p:spPr>
          <a:xfrm>
            <a:off x="6860075" y="4482125"/>
            <a:ext cx="2049600" cy="5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Close off the element</a:t>
            </a:r>
          </a:p>
        </p:txBody>
      </p:sp>
      <p:cxnSp>
        <p:nvCxnSpPr>
          <p:cNvPr id="92" name="Shape 92"/>
          <p:cNvCxnSpPr/>
          <p:nvPr/>
        </p:nvCxnSpPr>
        <p:spPr>
          <a:xfrm rot="10800000">
            <a:off x="7676975" y="3975875"/>
            <a:ext cx="308400" cy="483600"/>
          </a:xfrm>
          <a:prstGeom prst="straightConnector1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/>
        </p:nvSpPr>
        <p:spPr>
          <a:xfrm>
            <a:off x="311700" y="1130850"/>
            <a:ext cx="8190600" cy="37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&lt;!DOCTYPE html&gt;</a:t>
            </a:r>
          </a:p>
          <a:p>
            <a:pPr indent="-342900" lvl="1" marL="914400" rtl="0">
              <a:lnSpc>
                <a:spcPct val="115000"/>
              </a:lnSpc>
              <a:spcBef>
                <a:spcPts val="0"/>
              </a:spcBef>
              <a:buClr>
                <a:srgbClr val="EFEFEF"/>
              </a:buClr>
              <a:buSzPct val="100000"/>
              <a:buFont typeface="Average"/>
            </a:pPr>
            <a:r>
              <a:rPr lang="en" sz="1800">
                <a:solidFill>
                  <a:srgbClr val="EFEFEF"/>
                </a:solidFill>
                <a:latin typeface="Average"/>
                <a:ea typeface="Average"/>
                <a:cs typeface="Average"/>
                <a:sym typeface="Average"/>
              </a:rPr>
              <a:t>Declares that this page uses HTML as it’s markup language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&lt;html&gt;&lt;/html&gt;</a:t>
            </a:r>
          </a:p>
          <a:p>
            <a:pPr indent="-342900" lvl="1" marL="914400" rtl="0">
              <a:lnSpc>
                <a:spcPct val="115000"/>
              </a:lnSpc>
              <a:spcBef>
                <a:spcPts val="0"/>
              </a:spcBef>
              <a:buClr>
                <a:srgbClr val="EFEFEF"/>
              </a:buClr>
              <a:buSzPct val="100000"/>
              <a:buFont typeface="Average"/>
            </a:pPr>
            <a:r>
              <a:rPr lang="en" sz="1800">
                <a:solidFill>
                  <a:srgbClr val="EFEFEF"/>
                </a:solidFill>
                <a:latin typeface="Average"/>
                <a:ea typeface="Average"/>
                <a:cs typeface="Average"/>
                <a:sym typeface="Average"/>
              </a:rPr>
              <a:t>Every other tag on your page goes inside HTML tags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EFEFEF"/>
              </a:buClr>
              <a:buSzPct val="100000"/>
              <a:buFont typeface="Average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&lt;head&gt;&lt;/head&gt;</a:t>
            </a:r>
          </a:p>
          <a:p>
            <a:pPr indent="-342900" lvl="1" marL="914400" rtl="0">
              <a:lnSpc>
                <a:spcPct val="115000"/>
              </a:lnSpc>
              <a:spcBef>
                <a:spcPts val="0"/>
              </a:spcBef>
              <a:buClr>
                <a:srgbClr val="EFEFEF"/>
              </a:buClr>
              <a:buSzPct val="100000"/>
              <a:buFont typeface="Average"/>
            </a:pPr>
            <a:r>
              <a:rPr lang="en" sz="1800">
                <a:solidFill>
                  <a:srgbClr val="EFEFEF"/>
                </a:solidFill>
                <a:latin typeface="Average"/>
                <a:ea typeface="Average"/>
                <a:cs typeface="Average"/>
                <a:sym typeface="Average"/>
              </a:rPr>
              <a:t>Where you give meta-information about the site, e.g. title, author, keywords, and import scripts and stylesheets (more on this later)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&lt;body&gt;&lt;/body&gt;</a:t>
            </a:r>
          </a:p>
          <a:p>
            <a:pPr indent="-342900" lvl="1" marL="914400" rtl="0">
              <a:lnSpc>
                <a:spcPct val="115000"/>
              </a:lnSpc>
              <a:spcBef>
                <a:spcPts val="0"/>
              </a:spcBef>
              <a:buClr>
                <a:srgbClr val="EFEFEF"/>
              </a:buClr>
              <a:buSzPct val="100000"/>
              <a:buFont typeface="Average"/>
            </a:pPr>
            <a:r>
              <a:rPr lang="en" sz="1800">
                <a:solidFill>
                  <a:srgbClr val="EFEFEF"/>
                </a:solidFill>
                <a:latin typeface="Average"/>
                <a:ea typeface="Average"/>
                <a:cs typeface="Average"/>
                <a:sym typeface="Average"/>
              </a:rPr>
              <a:t>Where your main visible content goes. Contains all other markup elements (tables, sections, text, images, whatever)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HTML </a:t>
            </a:r>
            <a:r>
              <a:rPr lang="en" sz="3000">
                <a:solidFill>
                  <a:srgbClr val="F1C232"/>
                </a:solidFill>
                <a:latin typeface="Oswald"/>
                <a:ea typeface="Oswald"/>
                <a:cs typeface="Oswald"/>
                <a:sym typeface="Oswald"/>
              </a:rPr>
              <a:t>Required</a:t>
            </a:r>
            <a:r>
              <a:rPr lang="en" sz="3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 Tags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/>
        </p:nvSpPr>
        <p:spPr>
          <a:xfrm>
            <a:off x="1572600" y="417712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21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CSS Recap</a:t>
            </a:r>
          </a:p>
        </p:txBody>
      </p:sp>
      <p:pic>
        <p:nvPicPr>
          <p:cNvPr descr="css3.png"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1725" y="304800"/>
            <a:ext cx="2760544" cy="387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/>
        </p:nvSpPr>
        <p:spPr>
          <a:xfrm>
            <a:off x="97450" y="1152475"/>
            <a:ext cx="4593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FFD966"/>
                </a:solidFill>
                <a:latin typeface="Average"/>
                <a:ea typeface="Average"/>
                <a:cs typeface="Average"/>
                <a:sym typeface="Average"/>
              </a:rPr>
              <a:t>3 Places the Style can go</a:t>
            </a:r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F3F3F3"/>
              </a:buClr>
              <a:buSzPct val="100000"/>
              <a:buFont typeface="Average"/>
            </a:pPr>
            <a:r>
              <a:rPr lang="en" sz="2400">
                <a:solidFill>
                  <a:srgbClr val="F3F3F3"/>
                </a:solidFill>
                <a:latin typeface="Average"/>
                <a:ea typeface="Average"/>
                <a:cs typeface="Average"/>
                <a:sym typeface="Average"/>
              </a:rPr>
              <a:t>External CSS (.css) File</a:t>
            </a:r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F3F3F3"/>
              </a:buClr>
              <a:buSzPct val="100000"/>
              <a:buFont typeface="Average"/>
            </a:pPr>
            <a:r>
              <a:rPr lang="en" sz="2400">
                <a:solidFill>
                  <a:srgbClr val="FFD966"/>
                </a:solidFill>
                <a:latin typeface="Courier New"/>
                <a:ea typeface="Courier New"/>
                <a:cs typeface="Courier New"/>
                <a:sym typeface="Courier New"/>
              </a:rPr>
              <a:t>&lt;style&gt;</a:t>
            </a:r>
            <a:r>
              <a:rPr lang="en" sz="2400">
                <a:solidFill>
                  <a:srgbClr val="F3F3F3"/>
                </a:solidFill>
                <a:latin typeface="Average"/>
                <a:ea typeface="Average"/>
                <a:cs typeface="Average"/>
                <a:sym typeface="Average"/>
              </a:rPr>
              <a:t> tags in </a:t>
            </a:r>
            <a:r>
              <a:rPr lang="en" sz="2400">
                <a:solidFill>
                  <a:srgbClr val="FFD966"/>
                </a:solidFill>
                <a:latin typeface="Courier New"/>
                <a:ea typeface="Courier New"/>
                <a:cs typeface="Courier New"/>
                <a:sym typeface="Courier New"/>
              </a:rPr>
              <a:t>&lt;head&gt;</a:t>
            </a:r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F3F3F3"/>
              </a:buClr>
              <a:buSzPct val="100000"/>
              <a:buFont typeface="Average"/>
            </a:pPr>
            <a:r>
              <a:rPr lang="en" sz="2400">
                <a:solidFill>
                  <a:srgbClr val="F3F3F3"/>
                </a:solidFill>
                <a:latin typeface="Average"/>
                <a:ea typeface="Average"/>
                <a:cs typeface="Average"/>
                <a:sym typeface="Average"/>
              </a:rPr>
              <a:t>Inline in a html tag</a:t>
            </a:r>
          </a:p>
          <a:p>
            <a:pPr indent="-342900" lvl="1" marL="9144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F3F3F3"/>
              </a:buClr>
              <a:buSzPct val="100000"/>
              <a:buFont typeface="Average"/>
            </a:pPr>
            <a:r>
              <a:rPr lang="en" sz="1800">
                <a:solidFill>
                  <a:srgbClr val="FFD966"/>
                </a:solidFill>
                <a:latin typeface="Courier New"/>
                <a:ea typeface="Courier New"/>
                <a:cs typeface="Courier New"/>
                <a:sym typeface="Courier New"/>
              </a:rPr>
              <a:t>&lt;div style=” ”&gt;&lt;/div&gt;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CSS Hierarchy</a:t>
            </a:r>
          </a:p>
        </p:txBody>
      </p:sp>
      <p:pic>
        <p:nvPicPr>
          <p:cNvPr descr="cascade.jpg"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5900" y="1152475"/>
            <a:ext cx="3810600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2325" y="152400"/>
            <a:ext cx="6451599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