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33"/>
      <p:bold r:id="rId34"/>
      <p:italic r:id="rId35"/>
      <p:boldItalic r:id="rId36"/>
    </p:embeddedFont>
    <p:embeddedFont>
      <p:font typeface="Oswald" panose="020B0604020202020204" charset="0"/>
      <p:regular r:id="rId37"/>
      <p:bold r:id="rId38"/>
    </p:embeddedFont>
    <p:embeddedFont>
      <p:font typeface="Average" panose="020B0604020202020204" charset="0"/>
      <p:regular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335793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8143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1499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87127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2862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4340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91096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19289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3466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9695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78202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0747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59656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27706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83265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81985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19893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47867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59244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77733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96740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26756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3784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924396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1350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0028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0306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6945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0344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0213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8658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  <a:endParaRPr lang="en" sz="10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js/js_htmldom_css.asp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w3schools.com/js/js_htmldom.asp" TargetMode="External"/><Relationship Id="rId4" Type="http://schemas.openxmlformats.org/officeDocument/2006/relationships/hyperlink" Target="http://www.w3schools.com/js/js_events.as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MPT Web Design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4: Introduction to Javascript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Shape 112" descr="error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4800" y="1338251"/>
            <a:ext cx="4634400" cy="2656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Shape 117" descr="error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4375" y="1303525"/>
            <a:ext cx="5726224" cy="2536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Shape 122" descr="error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4612" y="1462787"/>
            <a:ext cx="5254774" cy="221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Shape 127" descr="error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5112" y="738825"/>
            <a:ext cx="5693774" cy="366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Shape 132" descr="error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5187" y="177887"/>
            <a:ext cx="4953624" cy="478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311700" y="19908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What is the DOM Model?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311700" y="25635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Why do we use it?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007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>
              <a:spcBef>
                <a:spcPts val="0"/>
              </a:spcBef>
              <a:buSzPct val="100000"/>
            </a:pPr>
            <a:r>
              <a:rPr lang="en" sz="2400"/>
              <a:t>To make out pages interactive</a:t>
            </a:r>
          </a:p>
          <a:p>
            <a:pPr marL="457200" lvl="0" indent="-381000">
              <a:spcBef>
                <a:spcPts val="0"/>
              </a:spcBef>
              <a:buSzPct val="100000"/>
            </a:pPr>
            <a:r>
              <a:rPr lang="en" sz="2400"/>
              <a:t>We need to use the DOM Model (Document Object Model) to access elements (tags) </a:t>
            </a:r>
          </a:p>
          <a:p>
            <a:pPr lvl="0">
              <a:spcBef>
                <a:spcPts val="0"/>
              </a:spcBef>
              <a:buNone/>
            </a:pPr>
            <a:endParaRPr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DOM Example</a:t>
            </a:r>
          </a:p>
        </p:txBody>
      </p:sp>
      <p:pic>
        <p:nvPicPr>
          <p:cNvPr id="149" name="Shape 149" descr="bo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8337" y="1181650"/>
            <a:ext cx="514350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Shape 150" descr="dom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8337" y="3168775"/>
            <a:ext cx="5686425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 txBox="1"/>
          <p:nvPr/>
        </p:nvSpPr>
        <p:spPr>
          <a:xfrm>
            <a:off x="420100" y="1181650"/>
            <a:ext cx="1137300" cy="63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D9D9D9"/>
                </a:solidFill>
              </a:rPr>
              <a:t>HTML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165450" y="3041875"/>
            <a:ext cx="1482900" cy="63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rgbClr val="D9D9D9"/>
                </a:solidFill>
              </a:rPr>
              <a:t>JavaScript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1629150" y="3982100"/>
            <a:ext cx="6598500" cy="79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D9D9D9"/>
                </a:solidFill>
              </a:rPr>
              <a:t>Note the use of id 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D9D9D9"/>
                </a:solidFill>
              </a:rPr>
              <a:t>	Div id=”demo” and document.getElementById(“demo”)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D9D9D9"/>
                </a:solidFill>
              </a:rPr>
              <a:t>Note .innerHTML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311700" y="19908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What are events?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311700" y="25635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Why do we use them?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3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HTML </a:t>
            </a:r>
            <a:r>
              <a:rPr lang="en">
                <a:solidFill>
                  <a:srgbClr val="FF9900"/>
                </a:solidFill>
              </a:rPr>
              <a:t>events</a:t>
            </a:r>
            <a:r>
              <a:rPr lang="en"/>
              <a:t> are "things" that </a:t>
            </a:r>
            <a:r>
              <a:rPr lang="en">
                <a:solidFill>
                  <a:srgbClr val="FF9900"/>
                </a:solidFill>
              </a:rPr>
              <a:t>happen</a:t>
            </a:r>
            <a:r>
              <a:rPr lang="en"/>
              <a:t> to HTML </a:t>
            </a:r>
            <a:r>
              <a:rPr lang="en">
                <a:solidFill>
                  <a:srgbClr val="FF9900"/>
                </a:solidFill>
              </a:rPr>
              <a:t>elements.</a:t>
            </a:r>
            <a:r>
              <a:rPr lang="en"/>
              <a:t> Events can be </a:t>
            </a:r>
            <a:r>
              <a:rPr lang="en">
                <a:solidFill>
                  <a:srgbClr val="FF9900"/>
                </a:solidFill>
              </a:rPr>
              <a:t>caused</a:t>
            </a:r>
            <a:r>
              <a:rPr lang="en"/>
              <a:t> by the </a:t>
            </a:r>
            <a:r>
              <a:rPr lang="en">
                <a:solidFill>
                  <a:srgbClr val="FF9900"/>
                </a:solidFill>
              </a:rPr>
              <a:t>user</a:t>
            </a:r>
            <a:r>
              <a:rPr lang="en"/>
              <a:t> or by the </a:t>
            </a:r>
            <a:r>
              <a:rPr lang="en">
                <a:solidFill>
                  <a:srgbClr val="FF9900"/>
                </a:solidFill>
              </a:rPr>
              <a:t>browser</a:t>
            </a:r>
            <a:r>
              <a:rPr lang="en"/>
              <a:t>. JavaScript can </a:t>
            </a:r>
            <a:r>
              <a:rPr lang="en">
                <a:solidFill>
                  <a:srgbClr val="FF9900"/>
                </a:solidFill>
              </a:rPr>
              <a:t>"react"</a:t>
            </a:r>
            <a:r>
              <a:rPr lang="en"/>
              <a:t> on these </a:t>
            </a:r>
            <a:r>
              <a:rPr lang="en">
                <a:solidFill>
                  <a:srgbClr val="FF9900"/>
                </a:solidFill>
              </a:rPr>
              <a:t>events</a:t>
            </a:r>
            <a:r>
              <a:rPr lang="en"/>
              <a:t>.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will we do in this class?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JavaScript + CSS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Recap on what we learnt last week in JavaScript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Syntax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DOM Model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What it can do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Why we would we use it 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311700" y="19908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Can you list some events?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3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 dirty="0">
                <a:solidFill>
                  <a:srgbClr val="FFC000"/>
                </a:solidFill>
              </a:rPr>
              <a:t>Event</a:t>
            </a:r>
            <a:r>
              <a:rPr lang="en" b="1" dirty="0"/>
              <a:t>			</a:t>
            </a:r>
            <a:r>
              <a:rPr lang="en" b="1" dirty="0">
                <a:solidFill>
                  <a:srgbClr val="FFC000"/>
                </a:solidFill>
              </a:rPr>
              <a:t>Description</a:t>
            </a:r>
            <a:r>
              <a:rPr lang="en" dirty="0"/>
              <a:t/>
            </a:r>
            <a:br>
              <a:rPr lang="en" dirty="0"/>
            </a:br>
            <a:r>
              <a:rPr lang="en" dirty="0"/>
              <a:t>onchange		An HTML element has been changed</a:t>
            </a:r>
            <a:br>
              <a:rPr lang="en" dirty="0"/>
            </a:br>
            <a:r>
              <a:rPr lang="en" dirty="0"/>
              <a:t>onclick			The user clicks an HTML element</a:t>
            </a:r>
            <a:br>
              <a:rPr lang="en" dirty="0"/>
            </a:br>
            <a:r>
              <a:rPr lang="en" dirty="0"/>
              <a:t>onmouseover		The user moves the mouse over an HTML element</a:t>
            </a:r>
            <a:br>
              <a:rPr lang="en" dirty="0"/>
            </a:br>
            <a:r>
              <a:rPr lang="en" dirty="0"/>
              <a:t>onmouseout		The user moves the mouse away from an HTML element</a:t>
            </a:r>
            <a:br>
              <a:rPr lang="en" dirty="0"/>
            </a:br>
            <a:r>
              <a:rPr lang="en" dirty="0"/>
              <a:t>onkeydown		The user pushes a keyboard key</a:t>
            </a:r>
            <a:br>
              <a:rPr lang="en" dirty="0"/>
            </a:br>
            <a:r>
              <a:rPr lang="en" dirty="0"/>
              <a:t>onload			The browser has finished loading the page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1572600" y="39963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JavaScript + CSS</a:t>
            </a:r>
          </a:p>
        </p:txBody>
      </p:sp>
      <p:pic>
        <p:nvPicPr>
          <p:cNvPr id="180" name="Shape 180" descr="minify-css-javascrip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2249" y="1077400"/>
            <a:ext cx="2999500" cy="2462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By using Javascript and the DOM we can change or manipulate the style of  of our webpage.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For Example: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document.getElementById(</a:t>
            </a:r>
            <a:r>
              <a:rPr lang="en" sz="2000" i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id</a:t>
            </a: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).</a:t>
            </a:r>
            <a:r>
              <a:rPr lang="en" sz="2000" b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style.</a:t>
            </a:r>
            <a:r>
              <a:rPr lang="en" sz="2000" b="1" i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property</a:t>
            </a:r>
            <a:r>
              <a:rPr lang="en" sz="2000" i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00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2000" i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new style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JavaScript + CSS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Style Attributes can we change?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All of them!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Colour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Images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Sizing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Fonts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Position</a:t>
            </a:r>
          </a:p>
          <a:p>
            <a:pPr marL="971550" lvl="1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Visability</a:t>
            </a:r>
          </a:p>
          <a:p>
            <a:pPr marL="457200" lvl="0" indent="0">
              <a:spcBef>
                <a:spcPts val="0"/>
              </a:spcBef>
              <a:buNone/>
            </a:pPr>
            <a:r>
              <a:rPr lang="en" dirty="0"/>
              <a:t>What else? (think back to the week we looked at CSS)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/>
        </p:nvSpPr>
        <p:spPr>
          <a:xfrm>
            <a:off x="1572600" y="417712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1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CSS Recap</a:t>
            </a:r>
          </a:p>
        </p:txBody>
      </p:sp>
      <p:pic>
        <p:nvPicPr>
          <p:cNvPr id="198" name="Shape 198" descr="css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1725" y="304800"/>
            <a:ext cx="2760544" cy="387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CSS3 Animations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 dirty="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CSS3 animations allows animation of most HTML elements </a:t>
            </a:r>
          </a:p>
          <a:p>
            <a:pPr marL="457200" lvl="0" indent="-342900" rtl="0"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 dirty="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An element's style can be gradually animated over time</a:t>
            </a:r>
          </a:p>
          <a:p>
            <a:pPr marL="457200" lvl="0" indent="-342900" rtl="0"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 dirty="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To do this we must specify keyframes (discussed more in web animation)</a:t>
            </a:r>
          </a:p>
          <a:p>
            <a:pPr marL="457200" lvl="0" indent="-342900" rtl="0"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 dirty="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Simply keyframes mark a change in something over time</a:t>
            </a:r>
          </a:p>
          <a:p>
            <a:pPr marL="457200" lvl="0" indent="-342900" rtl="0"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 dirty="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Every keyframe must be bound to an element</a:t>
            </a:r>
          </a:p>
        </p:txBody>
      </p:sp>
      <p:pic>
        <p:nvPicPr>
          <p:cNvPr id="205" name="Shape 205" descr="transition_single_prop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8125" y="3708161"/>
            <a:ext cx="4705350" cy="127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CSS3 Animation Examples</a:t>
            </a:r>
          </a:p>
        </p:txBody>
      </p:sp>
      <p:pic>
        <p:nvPicPr>
          <p:cNvPr id="211" name="Shape 211" descr="animCSS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075" y="1141787"/>
            <a:ext cx="3762375" cy="315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Shape 212" descr="animCSS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0775" y="1141800"/>
            <a:ext cx="4765137" cy="3813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CSS3 Transitions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CSS3 transitions work differently to animations 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An element's style can be gradually animated over time in the same manner, but it’s used in a different way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We usually use “Events” to fire transitions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We have to specify the time that the transition will take and the type of transition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CACACA"/>
              </a:buClr>
              <a:buSzPct val="100000"/>
              <a:buFont typeface="Average"/>
            </a:pPr>
            <a:r>
              <a:rPr lang="en" sz="1800">
                <a:solidFill>
                  <a:srgbClr val="CACACA"/>
                </a:solidFill>
                <a:latin typeface="Average"/>
                <a:ea typeface="Average"/>
                <a:cs typeface="Average"/>
                <a:sym typeface="Average"/>
              </a:rPr>
              <a:t>We then specify the changes in the “Event” in CSS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CSS3 Transition Example</a:t>
            </a:r>
          </a:p>
        </p:txBody>
      </p:sp>
      <p:pic>
        <p:nvPicPr>
          <p:cNvPr id="224" name="Shape 2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99075"/>
            <a:ext cx="6100824" cy="579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Shape 2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3644" y="-1947070"/>
            <a:ext cx="7466599" cy="7090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170560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Class Plan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743260"/>
            <a:ext cx="8520600" cy="401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WEEK </a:t>
            </a:r>
            <a:r>
              <a:rPr lang="en" dirty="0" smtClean="0"/>
              <a:t>1</a:t>
            </a:r>
          </a:p>
          <a:p>
            <a:pPr marL="514350" lvl="8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" dirty="0" smtClean="0"/>
              <a:t>Introduction </a:t>
            </a:r>
            <a:r>
              <a:rPr lang="en" dirty="0"/>
              <a:t>to HTML, Page Structures/layouts, </a:t>
            </a:r>
            <a:endParaRPr lang="en" dirty="0" smtClean="0"/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 smtClean="0"/>
              <a:t>WEEK 2</a:t>
            </a:r>
          </a:p>
          <a:p>
            <a:pPr marL="5143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" dirty="0" smtClean="0"/>
              <a:t>Introduction </a:t>
            </a:r>
            <a:r>
              <a:rPr lang="en" dirty="0"/>
              <a:t>to CSS and how to apply style to a web 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WEEK </a:t>
            </a:r>
            <a:r>
              <a:rPr lang="en" dirty="0" smtClean="0"/>
              <a:t>3</a:t>
            </a:r>
          </a:p>
          <a:p>
            <a:pPr marL="5143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" dirty="0" smtClean="0"/>
              <a:t>Introduction </a:t>
            </a:r>
            <a:r>
              <a:rPr lang="en" dirty="0"/>
              <a:t>to JavaScript and dynamic web </a:t>
            </a:r>
            <a:r>
              <a:rPr lang="en" dirty="0" smtClean="0"/>
              <a:t>pagesHomework</a:t>
            </a:r>
            <a:r>
              <a:rPr lang="en" dirty="0"/>
              <a:t>: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WEEK </a:t>
            </a:r>
            <a:r>
              <a:rPr lang="en" dirty="0" smtClean="0"/>
              <a:t>4</a:t>
            </a:r>
          </a:p>
          <a:p>
            <a:pPr marL="5143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" dirty="0" smtClean="0"/>
              <a:t>More JavaScriptHomework</a:t>
            </a:r>
            <a:r>
              <a:rPr lang="en" dirty="0"/>
              <a:t>:</a:t>
            </a:r>
          </a:p>
          <a:p>
            <a:pPr marL="514350" lvl="0" indent="-285750" rtl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" dirty="0"/>
              <a:t>WEEK </a:t>
            </a:r>
            <a:r>
              <a:rPr lang="en" dirty="0" smtClean="0"/>
              <a:t>5</a:t>
            </a:r>
          </a:p>
          <a:p>
            <a:pPr marL="5143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" dirty="0" smtClean="0"/>
              <a:t>HTML</a:t>
            </a:r>
            <a:r>
              <a:rPr lang="en" dirty="0"/>
              <a:t>, CSS, JavaScript, complete portfolio site and competition site</a:t>
            </a:r>
          </a:p>
        </p:txBody>
      </p:sp>
      <p:sp>
        <p:nvSpPr>
          <p:cNvPr id="73" name="Shape 73"/>
          <p:cNvSpPr/>
          <p:nvPr/>
        </p:nvSpPr>
        <p:spPr>
          <a:xfrm>
            <a:off x="358250" y="3552800"/>
            <a:ext cx="7806000" cy="813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Resources: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W3Schools JavaScript + CSS: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https://www.w3schools.com/js/js_htmldom_css.asp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Events in JavaScript: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http://www.w3schools.com/js/js_events.asp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DOM: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http://www.w3schools.com/js/js_htmldom.asp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1572600" y="417712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JavaScript Recap</a:t>
            </a:r>
          </a:p>
        </p:txBody>
      </p:sp>
      <p:pic>
        <p:nvPicPr>
          <p:cNvPr id="79" name="Shape 79" descr="j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2600" y="619750"/>
            <a:ext cx="571500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311700" y="19908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Where can we write our JavaScript?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1607575"/>
            <a:ext cx="3999900" cy="2961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/>
              <a:t>In the </a:t>
            </a:r>
            <a:r>
              <a:rPr lang="en" sz="1800">
                <a:solidFill>
                  <a:srgbClr val="FF9900"/>
                </a:solidFill>
              </a:rPr>
              <a:t>head </a:t>
            </a:r>
            <a:r>
              <a:rPr lang="en" sz="1800"/>
              <a:t>of web page in </a:t>
            </a:r>
            <a:r>
              <a:rPr lang="en" sz="1800">
                <a:solidFill>
                  <a:srgbClr val="FF9900"/>
                </a:solidFill>
              </a:rPr>
              <a:t>&lt;script&gt;</a:t>
            </a:r>
            <a:r>
              <a:rPr lang="en" sz="1800"/>
              <a:t> tags</a:t>
            </a:r>
          </a:p>
          <a:p>
            <a:pPr marL="457200" lvl="0" indent="-342900" rtl="0">
              <a:spcBef>
                <a:spcPts val="0"/>
              </a:spcBef>
              <a:buSzPct val="100000"/>
            </a:pPr>
            <a:r>
              <a:rPr lang="en" sz="1800"/>
              <a:t>Or in an </a:t>
            </a:r>
            <a:r>
              <a:rPr lang="en" sz="1800">
                <a:solidFill>
                  <a:srgbClr val="FF9900"/>
                </a:solidFill>
              </a:rPr>
              <a:t>external file </a:t>
            </a:r>
            <a:r>
              <a:rPr lang="en" sz="1800"/>
              <a:t>which we link to using </a:t>
            </a:r>
            <a:r>
              <a:rPr lang="en" sz="1800">
                <a:solidFill>
                  <a:srgbClr val="FF9900"/>
                </a:solidFill>
              </a:rPr>
              <a:t>&lt;script&gt;</a:t>
            </a:r>
            <a:r>
              <a:rPr lang="en" sz="1800"/>
              <a:t> tag. (similar to CSS)</a:t>
            </a:r>
          </a:p>
        </p:txBody>
      </p:sp>
      <p:pic>
        <p:nvPicPr>
          <p:cNvPr id="90" name="Shape 90" descr="js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4874" y="129950"/>
            <a:ext cx="3451438" cy="25454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 descr="js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1614" y="2741012"/>
            <a:ext cx="3657973" cy="2272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311700" y="19908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 What are some Golden Rules of JavaScript?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311700" y="393600"/>
            <a:ext cx="8520600" cy="391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dirty="0"/>
              <a:t>Keyword </a:t>
            </a:r>
            <a:r>
              <a:rPr lang="en" dirty="0">
                <a:solidFill>
                  <a:srgbClr val="FF9900"/>
                </a:solidFill>
              </a:rPr>
              <a:t>function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dirty="0"/>
              <a:t>Columns and indents aren’t </a:t>
            </a:r>
            <a:r>
              <a:rPr lang="en" i="1" dirty="0"/>
              <a:t>required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dirty="0"/>
              <a:t>Instead code needs to be in </a:t>
            </a:r>
            <a:r>
              <a:rPr lang="en" dirty="0">
                <a:solidFill>
                  <a:srgbClr val="FF9900"/>
                </a:solidFill>
              </a:rPr>
              <a:t>curly braces</a:t>
            </a:r>
          </a:p>
          <a:p>
            <a:pPr marL="914400" lvl="1" indent="-3556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1800" dirty="0"/>
              <a:t>function myFunc() </a:t>
            </a:r>
            <a:r>
              <a:rPr lang="en" sz="1800" dirty="0">
                <a:solidFill>
                  <a:srgbClr val="FF9900"/>
                </a:solidFill>
              </a:rPr>
              <a:t>{code}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dirty="0"/>
              <a:t>All lines must end with a</a:t>
            </a:r>
            <a:r>
              <a:rPr lang="en" dirty="0">
                <a:solidFill>
                  <a:srgbClr val="FF9900"/>
                </a:solidFill>
              </a:rPr>
              <a:t> semicolon ;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dirty="0"/>
              <a:t>Keyword </a:t>
            </a:r>
            <a:r>
              <a:rPr lang="en" dirty="0">
                <a:solidFill>
                  <a:srgbClr val="FF9900"/>
                </a:solidFill>
              </a:rPr>
              <a:t>var</a:t>
            </a:r>
            <a:r>
              <a:rPr lang="en" dirty="0"/>
              <a:t> for declaring variables</a:t>
            </a:r>
          </a:p>
          <a:p>
            <a:pPr marL="914400" lvl="1" indent="-3556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1800" dirty="0">
                <a:solidFill>
                  <a:srgbClr val="FF9900"/>
                </a:solidFill>
              </a:rPr>
              <a:t>var</a:t>
            </a:r>
            <a:r>
              <a:rPr lang="en" sz="1800" dirty="0"/>
              <a:t> myInt = 0</a:t>
            </a:r>
            <a:r>
              <a:rPr lang="en" sz="1800" dirty="0">
                <a:solidFill>
                  <a:srgbClr val="FF9900"/>
                </a:solidFill>
              </a:rPr>
              <a:t>;</a:t>
            </a:r>
          </a:p>
          <a:p>
            <a:pPr marL="914400" lvl="1" indent="-3556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sz="1800" dirty="0">
                <a:solidFill>
                  <a:srgbClr val="FF9900"/>
                </a:solidFill>
              </a:rPr>
              <a:t>var</a:t>
            </a:r>
            <a:r>
              <a:rPr lang="en" sz="1800" dirty="0"/>
              <a:t> myString = “Hello World”</a:t>
            </a:r>
            <a:r>
              <a:rPr lang="en" sz="1800" dirty="0">
                <a:solidFill>
                  <a:srgbClr val="FF9900"/>
                </a:solidFill>
              </a:rPr>
              <a:t>;</a:t>
            </a:r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" dirty="0"/>
              <a:t>Note Structure of For Loop</a:t>
            </a:r>
          </a:p>
          <a:p>
            <a:pPr marL="457200" lvl="0" indent="0">
              <a:lnSpc>
                <a:spcPct val="100000"/>
              </a:lnSpc>
              <a:spcBef>
                <a:spcPts val="0"/>
              </a:spcBef>
              <a:buNone/>
            </a:pPr>
            <a:endParaRPr dirty="0">
              <a:solidFill>
                <a:srgbClr val="FF9900"/>
              </a:solidFill>
            </a:endParaRPr>
          </a:p>
        </p:txBody>
      </p:sp>
      <p:pic>
        <p:nvPicPr>
          <p:cNvPr id="102" name="Shape 102" descr="loop.png"/>
          <p:cNvPicPr preferRelativeResize="0"/>
          <p:nvPr/>
        </p:nvPicPr>
        <p:blipFill rotWithShape="1">
          <a:blip r:embed="rId3">
            <a:alphaModFix/>
          </a:blip>
          <a:srcRect t="77072"/>
          <a:stretch/>
        </p:blipFill>
        <p:spPr>
          <a:xfrm>
            <a:off x="3881217" y="4250900"/>
            <a:ext cx="5058700" cy="89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11700" y="19908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 Spot the Syntax Error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504</Words>
  <Application>Microsoft Office PowerPoint</Application>
  <PresentationFormat>On-screen Show (16:9)</PresentationFormat>
  <Paragraphs>88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Consolas</vt:lpstr>
      <vt:lpstr>Oswald</vt:lpstr>
      <vt:lpstr>Average</vt:lpstr>
      <vt:lpstr>slate</vt:lpstr>
      <vt:lpstr>MPT Web Design</vt:lpstr>
      <vt:lpstr>What will we do in this class?</vt:lpstr>
      <vt:lpstr>Class Plan</vt:lpstr>
      <vt:lpstr>PowerPoint Presentation</vt:lpstr>
      <vt:lpstr>Where can we write our JavaScript?</vt:lpstr>
      <vt:lpstr>PowerPoint Presentation</vt:lpstr>
      <vt:lpstr> What are some Golden Rules of JavaScript?</vt:lpstr>
      <vt:lpstr>PowerPoint Presentation</vt:lpstr>
      <vt:lpstr> Spot the Syntax Error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DOM Model?</vt:lpstr>
      <vt:lpstr>PowerPoint Presentation</vt:lpstr>
      <vt:lpstr>DOM Example</vt:lpstr>
      <vt:lpstr>What are events?</vt:lpstr>
      <vt:lpstr>PowerPoint Presentation</vt:lpstr>
      <vt:lpstr>Can you list some events?</vt:lpstr>
      <vt:lpstr>PowerPoint Presentation</vt:lpstr>
      <vt:lpstr>PowerPoint Presentation</vt:lpstr>
      <vt:lpstr>JavaScript + CSS</vt:lpstr>
      <vt:lpstr>What Style Attributes can we change?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MPT Web Design</dc:title>
  <cp:lastModifiedBy>Tamara Vagg</cp:lastModifiedBy>
  <cp:revision>1</cp:revision>
  <dcterms:modified xsi:type="dcterms:W3CDTF">2017-02-17T16:49:07Z</dcterms:modified>
</cp:coreProperties>
</file>