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1" r:id="rId6"/>
    <p:sldId id="273" r:id="rId7"/>
    <p:sldId id="262" r:id="rId8"/>
    <p:sldId id="274" r:id="rId9"/>
    <p:sldId id="263" r:id="rId10"/>
    <p:sldId id="264" r:id="rId11"/>
    <p:sldId id="267" r:id="rId12"/>
    <p:sldId id="265" r:id="rId13"/>
    <p:sldId id="266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Oswald" panose="020B0604020202020204" charset="0"/>
      <p:regular r:id="rId25"/>
      <p:bold r:id="rId26"/>
    </p:embeddedFont>
    <p:embeddedFont>
      <p:font typeface="Brush Script MT" panose="03060802040406070304" pitchFamily="66" charset="0"/>
      <p:italic r:id="rId27"/>
    </p:embeddedFont>
    <p:embeddedFont>
      <p:font typeface="Nirmala UI Semilight" panose="020B0604020202020204" charset="0"/>
      <p:regular r:id="rId28"/>
    </p:embeddedFont>
    <p:embeddedFont>
      <p:font typeface="Average" panose="020B0604020202020204" charset="0"/>
      <p:regular r:id="rId29"/>
    </p:embeddedFont>
    <p:embeddedFont>
      <p:font typeface="Consolas" panose="020B0609020204030204" pitchFamily="49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2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27351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 smtClean="0">
              <a:solidFill>
                <a:srgbClr val="22222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89867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17385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1850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81409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01107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593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55071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5765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9219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6259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6517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992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4959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8495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744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7365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530152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100" cy="207000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  <a:endParaRPr lang="en" sz="10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js/js_intro.asp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w3schools.com/js/js_htmldom.asp" TargetMode="External"/><Relationship Id="rId4" Type="http://schemas.openxmlformats.org/officeDocument/2006/relationships/hyperlink" Target="http://www.w3schools.com/js/js_events.as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MPT Web Design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3: Introduction to Javascript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What do we already know from Python?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311699" y="1152475"/>
            <a:ext cx="4594597" cy="37734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>
              <a:spcBef>
                <a:spcPts val="0"/>
              </a:spcBef>
              <a:buSzPct val="100000"/>
            </a:pPr>
            <a:r>
              <a:rPr lang="en" sz="2400" dirty="0"/>
              <a:t>Variables</a:t>
            </a:r>
          </a:p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400" dirty="0"/>
              <a:t>Data Types</a:t>
            </a:r>
          </a:p>
          <a:p>
            <a:pPr marL="914400" lvl="1" indent="-355600" rtl="0">
              <a:spcBef>
                <a:spcPts val="0"/>
              </a:spcBef>
              <a:buSzPct val="100000"/>
            </a:pPr>
            <a:r>
              <a:rPr lang="en" sz="2400" dirty="0">
                <a:solidFill>
                  <a:schemeClr val="accent5">
                    <a:lumMod val="75000"/>
                  </a:schemeClr>
                </a:solidFill>
              </a:rPr>
              <a:t>Int, String, Float, Array</a:t>
            </a:r>
          </a:p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400" dirty="0"/>
              <a:t>Functions</a:t>
            </a:r>
          </a:p>
          <a:p>
            <a:pPr marL="457200" lvl="0" indent="-355600">
              <a:spcBef>
                <a:spcPts val="0"/>
              </a:spcBef>
              <a:buSzPct val="100000"/>
            </a:pPr>
            <a:r>
              <a:rPr lang="en" sz="2400" dirty="0"/>
              <a:t>Operators</a:t>
            </a:r>
          </a:p>
          <a:p>
            <a:pPr marL="457200" lvl="0" indent="-355600">
              <a:spcBef>
                <a:spcPts val="0"/>
              </a:spcBef>
              <a:buSzPct val="100000"/>
            </a:pPr>
            <a:r>
              <a:rPr lang="en" sz="2400" dirty="0"/>
              <a:t>	</a:t>
            </a:r>
            <a:r>
              <a:rPr lang="en" sz="2400" dirty="0">
                <a:solidFill>
                  <a:schemeClr val="accent5">
                    <a:lumMod val="75000"/>
                  </a:schemeClr>
                </a:solidFill>
              </a:rPr>
              <a:t>+ - = &lt; &gt; * /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>
              <a:spcBef>
                <a:spcPts val="0"/>
              </a:spcBef>
              <a:buSzPct val="100000"/>
            </a:pPr>
            <a:r>
              <a:rPr lang="en" sz="2400" dirty="0">
                <a:solidFill>
                  <a:schemeClr val="accent5">
                    <a:lumMod val="75000"/>
                  </a:schemeClr>
                </a:solidFill>
              </a:rPr>
              <a:t>If / else </a:t>
            </a:r>
            <a:r>
              <a:rPr lang="en" sz="2400" dirty="0"/>
              <a:t>Conditionals</a:t>
            </a:r>
          </a:p>
          <a:p>
            <a:pPr marL="457200" lvl="0" indent="-355600">
              <a:spcBef>
                <a:spcPts val="0"/>
              </a:spcBef>
              <a:buSzPct val="100000"/>
            </a:pPr>
            <a:r>
              <a:rPr lang="en" sz="2400" dirty="0">
                <a:solidFill>
                  <a:schemeClr val="accent5">
                    <a:lumMod val="75000"/>
                  </a:schemeClr>
                </a:solidFill>
              </a:rPr>
              <a:t>For</a:t>
            </a:r>
            <a:r>
              <a:rPr lang="en" sz="2400" dirty="0"/>
              <a:t> Loops</a:t>
            </a:r>
          </a:p>
          <a:p>
            <a:pPr marL="457200" lvl="0" indent="-355600">
              <a:spcBef>
                <a:spcPts val="0"/>
              </a:spcBef>
              <a:buSzPct val="100000"/>
            </a:pPr>
            <a:r>
              <a:rPr lang="en" sz="2400" dirty="0">
                <a:solidFill>
                  <a:schemeClr val="accent5">
                    <a:lumMod val="75000"/>
                  </a:schemeClr>
                </a:solidFill>
              </a:rPr>
              <a:t>While</a:t>
            </a:r>
            <a:r>
              <a:rPr lang="en" sz="2400" dirty="0"/>
              <a:t> Loops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What’s Different in JavaScript?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311700" y="1013832"/>
            <a:ext cx="8520600" cy="391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000" dirty="0"/>
              <a:t>Keyword </a:t>
            </a:r>
            <a:r>
              <a:rPr lang="en" sz="24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function</a:t>
            </a:r>
          </a:p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000" dirty="0"/>
              <a:t>Columns and indents </a:t>
            </a:r>
            <a:r>
              <a:rPr lang="en" sz="2400" i="1" dirty="0">
                <a:solidFill>
                  <a:schemeClr val="accent5">
                    <a:lumMod val="75000"/>
                  </a:schemeClr>
                </a:solidFill>
              </a:rPr>
              <a:t>aren’t required </a:t>
            </a:r>
            <a:r>
              <a:rPr lang="en" sz="2000" i="1" dirty="0">
                <a:solidFill>
                  <a:schemeClr val="accent6"/>
                </a:solidFill>
              </a:rPr>
              <a:t> - </a:t>
            </a:r>
            <a:r>
              <a:rPr lang="en" sz="2000" u="sng" dirty="0">
                <a:solidFill>
                  <a:schemeClr val="accent5"/>
                </a:solidFill>
              </a:rPr>
              <a:t>indents are still useful</a:t>
            </a:r>
          </a:p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000" dirty="0"/>
              <a:t>Function code needs to be in </a:t>
            </a:r>
            <a:r>
              <a:rPr lang="en" sz="2400" dirty="0">
                <a:solidFill>
                  <a:schemeClr val="accent5">
                    <a:lumMod val="75000"/>
                  </a:schemeClr>
                </a:solidFill>
              </a:rPr>
              <a:t>curly braces </a:t>
            </a:r>
            <a:r>
              <a:rPr lang="en" sz="24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{}</a:t>
            </a:r>
          </a:p>
          <a:p>
            <a:pPr marL="914400" lvl="1" indent="-355600" rtl="0">
              <a:spcBef>
                <a:spcPts val="0"/>
              </a:spcBef>
              <a:buSzPct val="100000"/>
            </a:pPr>
            <a:r>
              <a:rPr lang="en" sz="2000" dirty="0">
                <a:solidFill>
                  <a:srgbClr val="92D050"/>
                </a:solidFill>
                <a:latin typeface="Consolas" panose="020B0609020204030204" pitchFamily="49" charset="0"/>
              </a:rPr>
              <a:t>function</a:t>
            </a:r>
            <a:r>
              <a:rPr lang="en" sz="2000" dirty="0">
                <a:latin typeface="Consolas" panose="020B0609020204030204" pitchFamily="49" charset="0"/>
              </a:rPr>
              <a:t> </a:t>
            </a:r>
            <a:r>
              <a:rPr lang="en" sz="2000" dirty="0">
                <a:solidFill>
                  <a:srgbClr val="00B0F0"/>
                </a:solidFill>
                <a:latin typeface="Consolas" panose="020B0609020204030204" pitchFamily="49" charset="0"/>
              </a:rPr>
              <a:t>myFunc() </a:t>
            </a:r>
            <a:r>
              <a:rPr lang="en" sz="2000" dirty="0">
                <a:solidFill>
                  <a:srgbClr val="FF9900"/>
                </a:solidFill>
                <a:latin typeface="Consolas" panose="020B0609020204030204" pitchFamily="49" charset="0"/>
              </a:rPr>
              <a:t>{ code; }</a:t>
            </a:r>
          </a:p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000" dirty="0"/>
              <a:t>All lines must end with a</a:t>
            </a:r>
            <a:r>
              <a:rPr lang="en" sz="2000" dirty="0">
                <a:solidFill>
                  <a:srgbClr val="FF9900"/>
                </a:solidFill>
              </a:rPr>
              <a:t> </a:t>
            </a:r>
            <a:r>
              <a:rPr lang="en" sz="2400" dirty="0">
                <a:solidFill>
                  <a:schemeClr val="accent5">
                    <a:lumMod val="75000"/>
                  </a:schemeClr>
                </a:solidFill>
              </a:rPr>
              <a:t>semicolon ;</a:t>
            </a:r>
          </a:p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000" dirty="0"/>
              <a:t>Keyword </a:t>
            </a:r>
            <a:r>
              <a:rPr lang="en" sz="24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var</a:t>
            </a:r>
            <a:r>
              <a:rPr lang="en" sz="2000" dirty="0"/>
              <a:t> for declaring variables</a:t>
            </a:r>
          </a:p>
          <a:p>
            <a:pPr marL="914400" lvl="1" indent="-355600" rtl="0">
              <a:spcBef>
                <a:spcPts val="0"/>
              </a:spcBef>
              <a:buSzPct val="100000"/>
            </a:pPr>
            <a:r>
              <a:rPr lang="en" sz="2000" dirty="0">
                <a:solidFill>
                  <a:srgbClr val="FF9900"/>
                </a:solidFill>
                <a:latin typeface="Consolas" panose="020B0609020204030204" pitchFamily="49" charset="0"/>
              </a:rPr>
              <a:t>var</a:t>
            </a:r>
            <a:r>
              <a:rPr lang="en" sz="2000" dirty="0">
                <a:latin typeface="Consolas" panose="020B0609020204030204" pitchFamily="49" charset="0"/>
              </a:rPr>
              <a:t> myInt = </a:t>
            </a:r>
            <a:r>
              <a:rPr lang="en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0</a:t>
            </a:r>
            <a:r>
              <a:rPr lang="en" sz="2000" dirty="0">
                <a:solidFill>
                  <a:srgbClr val="FF9900"/>
                </a:solidFill>
                <a:latin typeface="Consolas" panose="020B0609020204030204" pitchFamily="49" charset="0"/>
              </a:rPr>
              <a:t>;</a:t>
            </a:r>
          </a:p>
          <a:p>
            <a:pPr marL="914400" lvl="1" indent="-355600" rtl="0">
              <a:spcBef>
                <a:spcPts val="0"/>
              </a:spcBef>
              <a:buSzPct val="100000"/>
            </a:pPr>
            <a:r>
              <a:rPr lang="en" sz="2000" dirty="0">
                <a:solidFill>
                  <a:srgbClr val="FF9900"/>
                </a:solidFill>
              </a:rPr>
              <a:t>var</a:t>
            </a:r>
            <a:r>
              <a:rPr lang="en" sz="2000" dirty="0"/>
              <a:t> myString = “Hello World”</a:t>
            </a:r>
            <a:r>
              <a:rPr lang="en" sz="2000" dirty="0">
                <a:solidFill>
                  <a:srgbClr val="FF9900"/>
                </a:solidFill>
              </a:rPr>
              <a:t>;</a:t>
            </a:r>
          </a:p>
          <a:p>
            <a:pPr marL="457200" lvl="0" indent="-355600" rtl="0">
              <a:spcBef>
                <a:spcPts val="0"/>
              </a:spcBef>
              <a:buSzPct val="100000"/>
            </a:pPr>
            <a:r>
              <a:rPr lang="en" sz="2000" dirty="0"/>
              <a:t>Note Structure of For Loop</a:t>
            </a:r>
          </a:p>
          <a:p>
            <a:pPr marL="457200" lvl="0" indent="0">
              <a:spcBef>
                <a:spcPts val="0"/>
              </a:spcBef>
              <a:buNone/>
            </a:pPr>
            <a:endParaRPr sz="2000" dirty="0">
              <a:solidFill>
                <a:srgbClr val="FF9900"/>
              </a:solidFill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6064645" y="3570394"/>
            <a:ext cx="2964300" cy="1456200"/>
          </a:xfrm>
          <a:prstGeom prst="roundRect">
            <a:avLst>
              <a:gd name="adj" fmla="val 16667"/>
            </a:avLst>
          </a:prstGeom>
          <a:solidFill>
            <a:srgbClr val="F2BE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4" name="Shape 134"/>
          <p:cNvSpPr txBox="1"/>
          <p:nvPr/>
        </p:nvSpPr>
        <p:spPr>
          <a:xfrm>
            <a:off x="6064645" y="3737895"/>
            <a:ext cx="2964300" cy="82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Golden Rules</a:t>
            </a:r>
            <a:endParaRPr lang="en" sz="2400" dirty="0"/>
          </a:p>
          <a:p>
            <a:pPr lvl="0" algn="ctr">
              <a:spcBef>
                <a:spcPts val="0"/>
              </a:spcBef>
              <a:buNone/>
            </a:pPr>
            <a:endParaRPr lang="en-IE" sz="1100" dirty="0">
              <a:latin typeface="+mj-lt"/>
            </a:endParaRPr>
          </a:p>
          <a:p>
            <a:pPr lvl="0" algn="ctr">
              <a:spcBef>
                <a:spcPts val="0"/>
              </a:spcBef>
              <a:buNone/>
            </a:pPr>
            <a:r>
              <a:rPr lang="en-IE" sz="1100" dirty="0">
                <a:latin typeface="+mj-lt"/>
              </a:rPr>
              <a:t>B</a:t>
            </a:r>
            <a:r>
              <a:rPr lang="en" sz="1100" dirty="0">
                <a:latin typeface="+mj-lt"/>
              </a:rPr>
              <a:t>rought to you by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1800" dirty="0">
                <a:latin typeface="Brush Script MT" panose="03060802040406070304" pitchFamily="66" charset="0"/>
              </a:rPr>
              <a:t>Sabin Tabirca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Nirmala UI Semilight" panose="020B0402040204020203" pitchFamily="34" charset="0"/>
                <a:cs typeface="Nirmala UI Semilight" panose="020B0402040204020203" pitchFamily="34" charset="0"/>
              </a:rPr>
              <a:t>JavaScript Syntax</a:t>
            </a:r>
          </a:p>
        </p:txBody>
      </p:sp>
      <p:pic>
        <p:nvPicPr>
          <p:cNvPr id="120" name="Shape 120" descr="jsSamp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8560" y="1017725"/>
            <a:ext cx="7006887" cy="3879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Nirmala UI Semilight" panose="020B0402040204020203" pitchFamily="34" charset="0"/>
                <a:cs typeface="Nirmala UI Semilight" panose="020B0402040204020203" pitchFamily="34" charset="0"/>
              </a:rPr>
              <a:t>For Loop if/else Example</a:t>
            </a:r>
          </a:p>
        </p:txBody>
      </p:sp>
      <p:pic>
        <p:nvPicPr>
          <p:cNvPr id="126" name="Shape 126" descr="loop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9552" y="1082850"/>
            <a:ext cx="5058700" cy="3893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Nirmala UI Semilight" panose="020B0402040204020203" pitchFamily="34" charset="0"/>
                <a:cs typeface="Nirmala UI Semilight" panose="020B0402040204020203" pitchFamily="34" charset="0"/>
              </a:rPr>
              <a:t>DOM Model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684816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 dirty="0"/>
              <a:t>We need to use the </a:t>
            </a:r>
            <a:r>
              <a:rPr lang="en" sz="2400" dirty="0">
                <a:solidFill>
                  <a:schemeClr val="accent5">
                    <a:lumMod val="75000"/>
                  </a:schemeClr>
                </a:solidFill>
              </a:rPr>
              <a:t>DOM Model </a:t>
            </a:r>
            <a:r>
              <a:rPr lang="en" sz="2000" dirty="0"/>
              <a:t>(Document Object Model) to </a:t>
            </a:r>
            <a:r>
              <a:rPr lang="en" sz="2400" dirty="0">
                <a:solidFill>
                  <a:schemeClr val="accent5">
                    <a:lumMod val="75000"/>
                  </a:schemeClr>
                </a:solidFill>
              </a:rPr>
              <a:t>access elements </a:t>
            </a:r>
            <a:r>
              <a:rPr lang="en" sz="2000" dirty="0"/>
              <a:t>(tags) </a:t>
            </a:r>
          </a:p>
          <a:p>
            <a:pPr lvl="0">
              <a:spcBef>
                <a:spcPts val="0"/>
              </a:spcBef>
              <a:buNone/>
            </a:pPr>
            <a:r>
              <a:rPr lang="en" sz="2000" dirty="0"/>
              <a:t>To use the DOM we use the following bit of code:</a:t>
            </a:r>
            <a:br>
              <a:rPr lang="en" sz="2000" dirty="0"/>
            </a:br>
            <a:r>
              <a:rPr lang="en" sz="2000" dirty="0"/>
              <a:t>document.getElementBy… e.g.</a:t>
            </a:r>
          </a:p>
          <a:p>
            <a:pPr lvl="0">
              <a:spcBef>
                <a:spcPts val="0"/>
              </a:spcBef>
              <a:buNone/>
            </a:pPr>
            <a:r>
              <a:rPr lang="en-IE" sz="2400" dirty="0">
                <a:solidFill>
                  <a:srgbClr val="00B0F0"/>
                </a:solidFill>
                <a:latin typeface="Consolas" panose="020B0609020204030204" pitchFamily="49" charset="0"/>
              </a:rPr>
              <a:t>d</a:t>
            </a:r>
            <a:r>
              <a:rPr lang="en" sz="2400" dirty="0">
                <a:solidFill>
                  <a:srgbClr val="00B0F0"/>
                </a:solidFill>
                <a:latin typeface="Consolas" panose="020B0609020204030204" pitchFamily="49" charset="0"/>
              </a:rPr>
              <a:t>ocument.getElementById()</a:t>
            </a:r>
          </a:p>
          <a:p>
            <a:pPr lvl="0">
              <a:spcBef>
                <a:spcPts val="0"/>
              </a:spcBef>
              <a:buNone/>
            </a:pPr>
            <a:r>
              <a:rPr lang="en-IE" sz="2400" dirty="0">
                <a:solidFill>
                  <a:srgbClr val="00B0F0"/>
                </a:solidFill>
                <a:latin typeface="Consolas" panose="020B0609020204030204" pitchFamily="49" charset="0"/>
              </a:rPr>
              <a:t>d</a:t>
            </a:r>
            <a:r>
              <a:rPr lang="en" sz="2400" dirty="0">
                <a:solidFill>
                  <a:srgbClr val="00B0F0"/>
                </a:solidFill>
                <a:latin typeface="Consolas" panose="020B0609020204030204" pitchFamily="49" charset="0"/>
              </a:rPr>
              <a:t>ocument.getElementsByClass()</a:t>
            </a:r>
          </a:p>
        </p:txBody>
      </p:sp>
      <p:pic>
        <p:nvPicPr>
          <p:cNvPr id="142" name="Shape 142" descr="pic_htmltree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9868" y="3016061"/>
            <a:ext cx="3406648" cy="1864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Nirmala UI Semilight" panose="020B0402040204020203" pitchFamily="34" charset="0"/>
                <a:cs typeface="Nirmala UI Semilight" panose="020B0402040204020203" pitchFamily="34" charset="0"/>
              </a:rPr>
              <a:t>DOM Example</a:t>
            </a:r>
          </a:p>
        </p:txBody>
      </p:sp>
      <p:pic>
        <p:nvPicPr>
          <p:cNvPr id="148" name="Shape 148" descr="bo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8336" y="1181650"/>
            <a:ext cx="5686425" cy="1916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Shape 149" descr="dom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8337" y="3168775"/>
            <a:ext cx="5686425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491850" y="1822368"/>
            <a:ext cx="1137300" cy="63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dirty="0">
                <a:solidFill>
                  <a:srgbClr val="D9D9D9"/>
                </a:solidFill>
              </a:rPr>
              <a:t>HTML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165436" y="3225402"/>
            <a:ext cx="1482900" cy="63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D9D9D9"/>
                </a:solidFill>
              </a:rPr>
              <a:t>JavaScript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165436" y="3982100"/>
            <a:ext cx="8062214" cy="79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dirty="0">
                <a:solidFill>
                  <a:srgbClr val="D9D9D9"/>
                </a:solidFill>
              </a:rPr>
              <a:t>Note the use of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id </a:t>
            </a:r>
          </a:p>
          <a:p>
            <a:pPr lvl="0">
              <a:spcBef>
                <a:spcPts val="0"/>
              </a:spcBef>
              <a:buNone/>
            </a:pPr>
            <a:r>
              <a:rPr lang="en" sz="1800" dirty="0">
                <a:solidFill>
                  <a:srgbClr val="D9D9D9"/>
                </a:solidFill>
              </a:rPr>
              <a:t>	</a:t>
            </a:r>
            <a:r>
              <a:rPr lang="en" sz="18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div id=”demo”</a:t>
            </a:r>
            <a:r>
              <a:rPr lang="en" sz="1800" dirty="0">
                <a:solidFill>
                  <a:srgbClr val="D9D9D9"/>
                </a:solidFill>
              </a:rPr>
              <a:t> and </a:t>
            </a:r>
            <a:r>
              <a:rPr lang="en" sz="1800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document.getElementById(</a:t>
            </a:r>
            <a:r>
              <a:rPr lang="en" sz="18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“demo”</a:t>
            </a:r>
            <a:r>
              <a:rPr lang="en" sz="1800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)</a:t>
            </a:r>
          </a:p>
          <a:p>
            <a:pPr lvl="0">
              <a:spcBef>
                <a:spcPts val="0"/>
              </a:spcBef>
              <a:buNone/>
            </a:pPr>
            <a:r>
              <a:rPr lang="en" sz="1800" dirty="0">
                <a:solidFill>
                  <a:srgbClr val="D9D9D9"/>
                </a:solidFill>
              </a:rPr>
              <a:t>Note the use of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.innerHTML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solidFill>
                  <a:srgbClr val="FFFFFF"/>
                </a:solidFill>
                <a:latin typeface="Nirmala UI Semilight" panose="020B0402040204020203" pitchFamily="34" charset="0"/>
                <a:cs typeface="Nirmala UI Semilight" panose="020B0402040204020203" pitchFamily="34" charset="0"/>
              </a:rPr>
              <a:t>How do we trigger/call our functions?:</a:t>
            </a:r>
            <a:r>
              <a:rPr lang="en" sz="1800" dirty="0">
                <a:solidFill>
                  <a:schemeClr val="accent3"/>
                </a:solidFill>
                <a:latin typeface="Nirmala UI Semilight" panose="020B0402040204020203" pitchFamily="34" charset="0"/>
                <a:ea typeface="Average"/>
                <a:cs typeface="Nirmala UI Semilight" panose="020B0402040204020203" pitchFamily="34" charset="0"/>
                <a:sym typeface="Average"/>
              </a:rPr>
              <a:t>  </a:t>
            </a:r>
            <a:r>
              <a:rPr lang="en" sz="3600" dirty="0">
                <a:solidFill>
                  <a:schemeClr val="accent5">
                    <a:lumMod val="75000"/>
                  </a:schemeClr>
                </a:solidFill>
                <a:latin typeface="Nirmala UI Semilight" panose="020B0402040204020203" pitchFamily="34" charset="0"/>
                <a:cs typeface="Nirmala UI Semilight" panose="020B0402040204020203" pitchFamily="34" charset="0"/>
              </a:rPr>
              <a:t>Events</a:t>
            </a:r>
            <a:endParaRPr lang="en" dirty="0">
              <a:solidFill>
                <a:schemeClr val="accent5">
                  <a:lumMod val="75000"/>
                </a:schemeClr>
              </a:solidFill>
              <a:latin typeface="Nirmala UI Semilight" panose="020B0402040204020203" pitchFamily="34" charset="0"/>
              <a:cs typeface="Nirmala UI Semilight" panose="020B0402040204020203" pitchFamily="34" charset="0"/>
            </a:endParaRP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31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HTML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events</a:t>
            </a:r>
            <a:r>
              <a:rPr lang="en" dirty="0"/>
              <a:t> are "things" that happen to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HTML elements</a:t>
            </a:r>
            <a:r>
              <a:rPr lang="en" dirty="0">
                <a:solidFill>
                  <a:srgbClr val="FF9900"/>
                </a:solidFill>
              </a:rPr>
              <a:t>.</a:t>
            </a:r>
            <a:r>
              <a:rPr lang="en" dirty="0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 dirty="0"/>
              <a:t>Events can be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caused by the user or by the browser</a:t>
            </a:r>
            <a:r>
              <a:rPr lang="en" dirty="0"/>
              <a:t>. JavaScript can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"react" </a:t>
            </a:r>
            <a:r>
              <a:rPr lang="en" dirty="0"/>
              <a:t>on the occur</a:t>
            </a:r>
            <a:r>
              <a:rPr lang="en-IE" dirty="0"/>
              <a:t>r</a:t>
            </a:r>
            <a:r>
              <a:rPr lang="en" dirty="0"/>
              <a:t>ence of these </a:t>
            </a:r>
            <a:r>
              <a:rPr lang="en" dirty="0">
                <a:solidFill>
                  <a:schemeClr val="tx2"/>
                </a:solidFill>
              </a:rPr>
              <a:t>events</a:t>
            </a:r>
            <a:r>
              <a:rPr lang="en" dirty="0"/>
              <a:t>.</a:t>
            </a:r>
            <a:endParaRPr dirty="0"/>
          </a:p>
          <a:p>
            <a:pPr lvl="0">
              <a:spcBef>
                <a:spcPts val="0"/>
              </a:spcBef>
              <a:buNone/>
            </a:pPr>
            <a:r>
              <a:rPr lang="en" sz="2000" b="1" dirty="0">
                <a:solidFill>
                  <a:schemeClr val="accent5">
                    <a:lumMod val="75000"/>
                  </a:schemeClr>
                </a:solidFill>
              </a:rPr>
              <a:t>Event</a:t>
            </a:r>
            <a:r>
              <a:rPr lang="en" b="1" dirty="0"/>
              <a:t>			</a:t>
            </a:r>
            <a:r>
              <a:rPr lang="en" sz="2000" b="1" dirty="0">
                <a:solidFill>
                  <a:schemeClr val="accent5">
                    <a:lumMod val="75000"/>
                  </a:schemeClr>
                </a:solidFill>
              </a:rPr>
              <a:t>Description</a:t>
            </a:r>
            <a:r>
              <a:rPr lang="en" dirty="0"/>
              <a:t/>
            </a:r>
            <a:br>
              <a:rPr lang="en" dirty="0"/>
            </a:br>
            <a:r>
              <a:rPr lang="en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onchange</a:t>
            </a:r>
            <a:r>
              <a:rPr lang="en" dirty="0"/>
              <a:t>		An HTML element (usually input) has been changed</a:t>
            </a:r>
            <a:br>
              <a:rPr lang="en" dirty="0"/>
            </a:br>
            <a:r>
              <a:rPr lang="en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onclick</a:t>
            </a:r>
            <a:r>
              <a:rPr lang="en" dirty="0"/>
              <a:t>			The user clicks an HTML element</a:t>
            </a:r>
            <a:br>
              <a:rPr lang="en" dirty="0"/>
            </a:br>
            <a:r>
              <a:rPr lang="en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onmouseover</a:t>
            </a:r>
            <a:r>
              <a:rPr lang="en" dirty="0"/>
              <a:t>		The user moves the mouse over an HTML element</a:t>
            </a:r>
            <a:br>
              <a:rPr lang="en" dirty="0"/>
            </a:br>
            <a:r>
              <a:rPr lang="en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onmouseout</a:t>
            </a:r>
            <a:r>
              <a:rPr lang="en" dirty="0"/>
              <a:t>		The user moves the mouse away from an HTML element</a:t>
            </a:r>
            <a:br>
              <a:rPr lang="en" dirty="0"/>
            </a:br>
            <a:r>
              <a:rPr lang="en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onkeydown</a:t>
            </a:r>
            <a:r>
              <a:rPr lang="en" dirty="0"/>
              <a:t>		The user pushes a keyboard key</a:t>
            </a:r>
            <a:br>
              <a:rPr lang="en" dirty="0"/>
            </a:br>
            <a:r>
              <a:rPr lang="en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onload</a:t>
            </a:r>
            <a:r>
              <a:rPr lang="en" dirty="0"/>
              <a:t>			The browser has finished loading the page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Nirmala UI Semilight" panose="020B0402040204020203" pitchFamily="34" charset="0"/>
                <a:cs typeface="Nirmala UI Semilight" panose="020B0402040204020203" pitchFamily="34" charset="0"/>
              </a:rPr>
              <a:t>Event Example</a:t>
            </a:r>
          </a:p>
        </p:txBody>
      </p:sp>
      <p:pic>
        <p:nvPicPr>
          <p:cNvPr id="164" name="Shape 164" descr="ht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8646" y="1181650"/>
            <a:ext cx="6056062" cy="2473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 descr="jsfunc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4937" y="3769990"/>
            <a:ext cx="6010275" cy="119062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 txBox="1"/>
          <p:nvPr/>
        </p:nvSpPr>
        <p:spPr>
          <a:xfrm>
            <a:off x="491850" y="1919812"/>
            <a:ext cx="1137300" cy="63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>
                <a:solidFill>
                  <a:srgbClr val="D9D9D9"/>
                </a:solidFill>
              </a:rPr>
              <a:t>HTML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319050" y="4047752"/>
            <a:ext cx="1482900" cy="63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D9D9D9"/>
                </a:solidFill>
              </a:rPr>
              <a:t>JavaScript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Resources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W3Schools JavaScript Introduction: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http://www.w3schools.com/js/js_intro.asp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Events in JavaScript: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http://www.w3schools.com/js/js_events.asp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DOM: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http://www.w3schools.com/js/js_htmldom.asp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What will we do in this class?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sz="2400" dirty="0"/>
              <a:t>Extend the functionality of our webpages!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We will look at the basics of JavaScript</a:t>
            </a:r>
          </a:p>
          <a:p>
            <a:pPr marL="971550" lvl="1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accent5">
                    <a:lumMod val="75000"/>
                  </a:schemeClr>
                </a:solidFill>
              </a:rPr>
              <a:t>Syntax</a:t>
            </a:r>
          </a:p>
          <a:p>
            <a:pPr marL="971550" lvl="1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accent5">
                    <a:lumMod val="75000"/>
                  </a:schemeClr>
                </a:solidFill>
              </a:rPr>
              <a:t>DOM Model</a:t>
            </a:r>
          </a:p>
          <a:p>
            <a:pPr marL="971550" lvl="1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accent5">
                    <a:lumMod val="75000"/>
                  </a:schemeClr>
                </a:solidFill>
              </a:rPr>
              <a:t>What it can do</a:t>
            </a:r>
          </a:p>
          <a:p>
            <a:pPr marL="971550" lvl="1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accent5">
                    <a:lumMod val="75000"/>
                  </a:schemeClr>
                </a:solidFill>
              </a:rPr>
              <a:t>Why we would we use it 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1572600" y="417712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Javascript</a:t>
            </a:r>
          </a:p>
        </p:txBody>
      </p:sp>
      <p:pic>
        <p:nvPicPr>
          <p:cNvPr id="79" name="Shape 79" descr="js1_0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6662" y="703875"/>
            <a:ext cx="3230675" cy="323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40" y="0"/>
            <a:ext cx="5176296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4358623" cy="381281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" sz="1800" dirty="0"/>
              <a:t>Is there any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UI elements</a:t>
            </a:r>
            <a:r>
              <a:rPr lang="en" sz="1800" dirty="0"/>
              <a:t>?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" sz="1800" dirty="0"/>
              <a:t>Can the user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change</a:t>
            </a:r>
            <a:r>
              <a:rPr lang="en" sz="1800" dirty="0"/>
              <a:t> the look of the page? Such as colour, font, hide/show elements. 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" sz="1800" dirty="0"/>
              <a:t>Or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change</a:t>
            </a:r>
            <a:r>
              <a:rPr lang="en" sz="1800" dirty="0"/>
              <a:t> HTML attributes?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" sz="1800" dirty="0"/>
              <a:t>Can the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user input</a:t>
            </a:r>
            <a:r>
              <a:rPr lang="en" sz="2000" dirty="0"/>
              <a:t> </a:t>
            </a:r>
            <a:r>
              <a:rPr lang="en" sz="1800" dirty="0"/>
              <a:t>a value and have a simple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action performed </a:t>
            </a:r>
            <a:r>
              <a:rPr lang="en" sz="1800" dirty="0"/>
              <a:t>on it?</a:t>
            </a:r>
          </a:p>
          <a:p>
            <a:pPr marL="457200" lvl="0" indent="-342900" rtl="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" sz="1800" dirty="0"/>
              <a:t>Can the user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change the content </a:t>
            </a:r>
            <a:r>
              <a:rPr lang="en" sz="1800" dirty="0"/>
              <a:t>on the web page?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Questions to Ask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708" y="370501"/>
            <a:ext cx="4225144" cy="419837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445025"/>
            <a:ext cx="8520600" cy="4235130"/>
          </a:xfrm>
        </p:spPr>
        <p:txBody>
          <a:bodyPr anchor="ctr"/>
          <a:lstStyle/>
          <a:p>
            <a:pPr algn="ctr"/>
            <a:r>
              <a:rPr lang="en-IE" sz="14000" dirty="0">
                <a:solidFill>
                  <a:schemeClr val="accent5">
                    <a:lumMod val="75000"/>
                  </a:schemeClr>
                </a:solidFill>
              </a:rPr>
              <a:t>No</a:t>
            </a:r>
          </a:p>
        </p:txBody>
      </p:sp>
      <p:sp>
        <p:nvSpPr>
          <p:cNvPr id="5" name="Shape 98"/>
          <p:cNvSpPr txBox="1">
            <a:spLocks/>
          </p:cNvSpPr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rPr lang="en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Short Answer</a:t>
            </a:r>
          </a:p>
        </p:txBody>
      </p:sp>
    </p:spTree>
    <p:extLst>
      <p:ext uri="{BB962C8B-B14F-4D97-AF65-F5344CB8AC3E}">
        <p14:creationId xmlns:p14="http://schemas.microsoft.com/office/powerpoint/2010/main" val="1400184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342900"/>
            <a:r>
              <a:rPr lang="en" sz="2000" dirty="0"/>
              <a:t>Our web pages so far have not had any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UI elements </a:t>
            </a:r>
            <a:r>
              <a:rPr lang="en" sz="2000" dirty="0"/>
              <a:t>and did not allow for any sort of </a:t>
            </a:r>
            <a:r>
              <a:rPr lang="en" sz="2000" dirty="0">
                <a:solidFill>
                  <a:schemeClr val="accent5">
                    <a:lumMod val="75000"/>
                  </a:schemeClr>
                </a:solidFill>
              </a:rPr>
              <a:t>interactivity</a:t>
            </a:r>
            <a:r>
              <a:rPr lang="en" sz="2000" dirty="0"/>
              <a:t>. </a:t>
            </a:r>
          </a:p>
          <a:p>
            <a:pPr lvl="0" rtl="0">
              <a:spcBef>
                <a:spcPts val="0"/>
              </a:spcBef>
              <a:buNone/>
            </a:pPr>
            <a:endParaRPr lang="en" sz="2800" dirty="0"/>
          </a:p>
          <a:p>
            <a:pPr lvl="0" rtl="0">
              <a:spcBef>
                <a:spcPts val="0"/>
              </a:spcBef>
              <a:buNone/>
            </a:pPr>
            <a:r>
              <a:rPr lang="en" sz="2800" dirty="0"/>
              <a:t>We will use </a:t>
            </a:r>
            <a:r>
              <a:rPr lang="en" sz="2800" dirty="0">
                <a:solidFill>
                  <a:schemeClr val="accent5">
                    <a:lumMod val="75000"/>
                  </a:schemeClr>
                </a:solidFill>
              </a:rPr>
              <a:t>JavaScript</a:t>
            </a:r>
            <a:r>
              <a:rPr lang="en" sz="2800" dirty="0"/>
              <a:t> to </a:t>
            </a:r>
            <a:r>
              <a:rPr lang="en" sz="2800" dirty="0">
                <a:solidFill>
                  <a:schemeClr val="accent5">
                    <a:lumMod val="75000"/>
                  </a:schemeClr>
                </a:solidFill>
              </a:rPr>
              <a:t>extend this functionality</a:t>
            </a:r>
          </a:p>
          <a:p>
            <a:pPr lvl="0" rtl="0">
              <a:spcBef>
                <a:spcPts val="0"/>
              </a:spcBef>
              <a:buNone/>
            </a:pPr>
            <a:endParaRPr sz="1600" dirty="0"/>
          </a:p>
        </p:txBody>
      </p: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Long Answer</a:t>
            </a:r>
          </a:p>
        </p:txBody>
      </p:sp>
      <p:pic>
        <p:nvPicPr>
          <p:cNvPr id="99" name="Shape 99" descr="onoff-animated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8092" y="1327355"/>
            <a:ext cx="3670141" cy="2752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Where </a:t>
            </a:r>
            <a:r>
              <a:rPr lang="en" dirty="0">
                <a:solidFill>
                  <a:schemeClr val="accent5">
                    <a:lumMod val="75000"/>
                  </a:schemeClr>
                </a:solidFill>
                <a:latin typeface="Nirmala UI Semilight" panose="020B0402040204020203" pitchFamily="34" charset="0"/>
                <a:cs typeface="Nirmala UI Semilight" panose="020B0402040204020203" pitchFamily="34" charset="0"/>
              </a:rPr>
              <a:t>CAN</a:t>
            </a:r>
            <a:r>
              <a:rPr lang="en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 we write our JavaScript?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311699" y="1607575"/>
            <a:ext cx="5223861" cy="33773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3200" dirty="0"/>
              <a:t>Basically </a:t>
            </a:r>
            <a:r>
              <a:rPr lang="en" sz="3200" dirty="0">
                <a:solidFill>
                  <a:schemeClr val="accent5">
                    <a:lumMod val="75000"/>
                  </a:schemeClr>
                </a:solidFill>
              </a:rPr>
              <a:t>anywhere</a:t>
            </a:r>
            <a:r>
              <a:rPr lang="en" sz="3200" dirty="0"/>
              <a:t> on the page, as long as there’s a </a:t>
            </a:r>
            <a:r>
              <a:rPr lang="en" sz="3600" dirty="0">
                <a:solidFill>
                  <a:schemeClr val="accent5">
                    <a:lumMod val="75000"/>
                  </a:schemeClr>
                </a:solidFill>
              </a:rPr>
              <a:t>good reason </a:t>
            </a:r>
            <a:r>
              <a:rPr lang="en" sz="3200" dirty="0"/>
              <a:t>and depending on the </a:t>
            </a:r>
            <a:r>
              <a:rPr lang="en" sz="3600" dirty="0">
                <a:solidFill>
                  <a:schemeClr val="accent5">
                    <a:lumMod val="75000"/>
                  </a:schemeClr>
                </a:solidFill>
              </a:rPr>
              <a:t>context</a:t>
            </a:r>
            <a:endParaRPr lang="en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6" name="Shape 106" descr="js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0724" y="1017725"/>
            <a:ext cx="3135025" cy="231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 descr="js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6925" y="3079294"/>
            <a:ext cx="3322625" cy="2064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1163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Where </a:t>
            </a:r>
            <a:r>
              <a:rPr lang="en" dirty="0">
                <a:solidFill>
                  <a:schemeClr val="accent5">
                    <a:lumMod val="75000"/>
                  </a:schemeClr>
                </a:solidFill>
                <a:latin typeface="Nirmala UI Semilight" panose="020B0402040204020203" pitchFamily="34" charset="0"/>
                <a:cs typeface="Nirmala UI Semilight" panose="020B0402040204020203" pitchFamily="34" charset="0"/>
              </a:rPr>
              <a:t>DO</a:t>
            </a:r>
            <a:r>
              <a:rPr lang="en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 we write our JavaScript?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311699" y="1607575"/>
            <a:ext cx="5223861" cy="33773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2400" dirty="0"/>
              <a:t>In the </a:t>
            </a:r>
            <a:r>
              <a:rPr lang="en" sz="24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head</a:t>
            </a:r>
            <a:r>
              <a:rPr lang="en" sz="2400" dirty="0">
                <a:solidFill>
                  <a:srgbClr val="FF9900"/>
                </a:solidFill>
              </a:rPr>
              <a:t> </a:t>
            </a:r>
            <a:r>
              <a:rPr lang="en" sz="2400" dirty="0"/>
              <a:t>of web page in </a:t>
            </a:r>
            <a:r>
              <a:rPr lang="en" sz="24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&lt;script&gt; </a:t>
            </a:r>
            <a:r>
              <a:rPr lang="en" sz="2400" dirty="0"/>
              <a:t>tags</a:t>
            </a:r>
          </a:p>
          <a:p>
            <a:pPr marL="457200" lvl="0" indent="-342900">
              <a:spcBef>
                <a:spcPts val="0"/>
              </a:spcBef>
              <a:buSzPct val="100000"/>
            </a:pPr>
            <a:endParaRPr lang="en" sz="2400" dirty="0"/>
          </a:p>
          <a:p>
            <a:pPr marL="457200" lvl="0" indent="-342900">
              <a:spcBef>
                <a:spcPts val="0"/>
              </a:spcBef>
              <a:buSzPct val="100000"/>
            </a:pPr>
            <a:r>
              <a:rPr lang="en" sz="2400" dirty="0"/>
              <a:t>Or in an </a:t>
            </a:r>
            <a:r>
              <a:rPr lang="en" sz="2400" dirty="0">
                <a:solidFill>
                  <a:schemeClr val="accent5">
                    <a:lumMod val="75000"/>
                  </a:schemeClr>
                </a:solidFill>
              </a:rPr>
              <a:t>external file </a:t>
            </a:r>
            <a:r>
              <a:rPr lang="en" sz="2400" dirty="0"/>
              <a:t>which we link to using </a:t>
            </a:r>
            <a:r>
              <a:rPr lang="en" sz="24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&lt;script&gt; </a:t>
            </a:r>
            <a:r>
              <a:rPr lang="en" sz="2400" dirty="0"/>
              <a:t>tag. (similar to CSS)</a:t>
            </a:r>
          </a:p>
        </p:txBody>
      </p:sp>
      <p:pic>
        <p:nvPicPr>
          <p:cNvPr id="106" name="Shape 106" descr="js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0724" y="1017725"/>
            <a:ext cx="3135025" cy="231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 descr="js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6925" y="3079294"/>
            <a:ext cx="3322625" cy="206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420</Words>
  <Application>Microsoft Office PowerPoint</Application>
  <PresentationFormat>On-screen Show (16:9)</PresentationFormat>
  <Paragraphs>76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Calibri</vt:lpstr>
      <vt:lpstr>Oswald</vt:lpstr>
      <vt:lpstr>Brush Script MT</vt:lpstr>
      <vt:lpstr>Nirmala UI Semilight</vt:lpstr>
      <vt:lpstr>Arial</vt:lpstr>
      <vt:lpstr>Average</vt:lpstr>
      <vt:lpstr>Consolas</vt:lpstr>
      <vt:lpstr>slate</vt:lpstr>
      <vt:lpstr>MPT Web Design</vt:lpstr>
      <vt:lpstr>What will we do in this class?</vt:lpstr>
      <vt:lpstr>PowerPoint Presentation</vt:lpstr>
      <vt:lpstr>PowerPoint Presentation</vt:lpstr>
      <vt:lpstr>Questions to Ask</vt:lpstr>
      <vt:lpstr>No</vt:lpstr>
      <vt:lpstr>Long Answer</vt:lpstr>
      <vt:lpstr>Where CAN we write our JavaScript?</vt:lpstr>
      <vt:lpstr>Where DO we write our JavaScript?</vt:lpstr>
      <vt:lpstr>What do we already know from Python?</vt:lpstr>
      <vt:lpstr>What’s Different in JavaScript?</vt:lpstr>
      <vt:lpstr>JavaScript Syntax</vt:lpstr>
      <vt:lpstr>For Loop if/else Example</vt:lpstr>
      <vt:lpstr>DOM Model</vt:lpstr>
      <vt:lpstr>DOM Example</vt:lpstr>
      <vt:lpstr>How do we trigger/call our functions?:  Events</vt:lpstr>
      <vt:lpstr>Event Example</vt:lpstr>
      <vt:lpstr>Resources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MPT Web Design</dc:title>
  <cp:lastModifiedBy>Tamara Vagg</cp:lastModifiedBy>
  <cp:revision>6</cp:revision>
  <dcterms:modified xsi:type="dcterms:W3CDTF">2017-02-10T11:43:33Z</dcterms:modified>
</cp:coreProperties>
</file>