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5143500" type="screen16x9"/>
  <p:notesSz cx="6858000" cy="9144000"/>
  <p:embeddedFontLst>
    <p:embeddedFont>
      <p:font typeface="Average" panose="020B0604020202020204" charset="0"/>
      <p:regular r:id="rId23"/>
    </p:embeddedFont>
    <p:embeddedFont>
      <p:font typeface="Oswald" panose="020B0604020202020204" charset="0"/>
      <p:regular r:id="rId24"/>
      <p:bold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65" autoAdjust="0"/>
  </p:normalViewPr>
  <p:slideViewPr>
    <p:cSldViewPr snapToGrid="0">
      <p:cViewPr varScale="1">
        <p:scale>
          <a:sx n="116" d="100"/>
          <a:sy n="116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6899075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21455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0892898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27843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782730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2313884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8579434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970908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5904088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957294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0284085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026914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85369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601135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5522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8342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4388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6758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2810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1796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56851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4350278" y="2855377"/>
            <a:ext cx="443588" cy="105632"/>
            <a:chOff x="4137525" y="2915950"/>
            <a:chExt cx="869100" cy="207000"/>
          </a:xfrm>
        </p:grpSpPr>
        <p:sp>
          <p:nvSpPr>
            <p:cNvPr id="11" name="Shape 11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71257" y="990800"/>
            <a:ext cx="7801500" cy="1730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1" name="Shape 4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28452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Average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Average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‹#›</a:t>
            </a:fld>
            <a:endParaRPr lang="en" sz="10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aniuse.com/#compare=ie+11,edge+14,firefox+50,chrome+55,safari+10,opera+42,ios_saf+10.0-10.2,op_mini+all,android+53,op_mob+37,and_chr+55,and_ff+50,ie_mob+11&amp;compare_cats=HTML5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aaronbolger.com/mp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671257" y="990800"/>
            <a:ext cx="7801500" cy="1730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MPT Web Design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671250" y="3174875"/>
            <a:ext cx="78015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1: Introduction to HTML and Web Design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311700" y="1133625"/>
            <a:ext cx="8223900" cy="26673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rgbClr val="F1C232"/>
                </a:solidFill>
                <a:latin typeface="Average"/>
                <a:ea typeface="Average"/>
                <a:cs typeface="Average"/>
                <a:sym typeface="Average"/>
              </a:rPr>
              <a:t>Personal Preference and Feature Compatibility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rgbClr val="E69138"/>
                </a:solidFill>
                <a:hlinkClick r:id="rId3"/>
              </a:rPr>
              <a:t>CanIUse Browser Comparisons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title" idx="4294967295"/>
          </p:nvPr>
        </p:nvSpPr>
        <p:spPr>
          <a:xfrm>
            <a:off x="311700" y="46167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What’s the difference?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Shape 137" descr="63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5187" y="274953"/>
            <a:ext cx="4593624" cy="459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Shape 1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544105"/>
            <a:ext cx="9144000" cy="68449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85239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What is HTML? </a:t>
            </a:r>
          </a:p>
        </p:txBody>
      </p:sp>
      <p:pic>
        <p:nvPicPr>
          <p:cNvPr id="144" name="Shape 144" descr="html-head.jpg"/>
          <p:cNvPicPr preferRelativeResize="0"/>
          <p:nvPr/>
        </p:nvPicPr>
        <p:blipFill rotWithShape="1">
          <a:blip r:embed="rId3">
            <a:alphaModFix/>
          </a:blip>
          <a:srcRect b="4816"/>
          <a:stretch/>
        </p:blipFill>
        <p:spPr>
          <a:xfrm>
            <a:off x="2839974" y="344349"/>
            <a:ext cx="3691974" cy="371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190600" cy="2765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r>
              <a:rPr lang="en" sz="1600">
                <a:solidFill>
                  <a:srgbClr val="FFFFFF"/>
                </a:solidFill>
              </a:rPr>
              <a:t>HTML stands for</a:t>
            </a:r>
            <a:r>
              <a:rPr lang="en" sz="1600">
                <a:solidFill>
                  <a:srgbClr val="F1C232"/>
                </a:solidFill>
              </a:rPr>
              <a:t> Hyper Text Markup Language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r>
              <a:rPr lang="en" sz="1600">
                <a:solidFill>
                  <a:srgbClr val="FFFFFF"/>
                </a:solidFill>
              </a:rPr>
              <a:t>Describes the </a:t>
            </a:r>
            <a:r>
              <a:rPr lang="en" sz="1600">
                <a:solidFill>
                  <a:srgbClr val="F1C232"/>
                </a:solidFill>
              </a:rPr>
              <a:t>structure</a:t>
            </a:r>
            <a:r>
              <a:rPr lang="en" sz="1600">
                <a:solidFill>
                  <a:srgbClr val="FFFFFF"/>
                </a:solidFill>
              </a:rPr>
              <a:t> of Web pages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r>
              <a:rPr lang="en" sz="1600">
                <a:solidFill>
                  <a:srgbClr val="F1C232"/>
                </a:solidFill>
              </a:rPr>
              <a:t>Elements</a:t>
            </a:r>
            <a:r>
              <a:rPr lang="en" sz="1600">
                <a:solidFill>
                  <a:srgbClr val="FFFFFF"/>
                </a:solidFill>
              </a:rPr>
              <a:t> are the building blocks of HTML pages and are represented by </a:t>
            </a:r>
            <a:r>
              <a:rPr lang="en" sz="1600">
                <a:solidFill>
                  <a:srgbClr val="F1C232"/>
                </a:solidFill>
              </a:rPr>
              <a:t>tags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r>
              <a:rPr lang="en" sz="1600">
                <a:solidFill>
                  <a:srgbClr val="FFFFFF"/>
                </a:solidFill>
              </a:rPr>
              <a:t>HTML tags label pieces of content such as "heading", "paragraph", "table", and so on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</a:pPr>
            <a:r>
              <a:rPr lang="en" sz="1600">
                <a:solidFill>
                  <a:srgbClr val="FFFFFF"/>
                </a:solidFill>
              </a:rPr>
              <a:t>Browsers do not display the HTML tags, but use them to render the content of the page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HTML</a:t>
            </a:r>
          </a:p>
        </p:txBody>
      </p:sp>
      <p:sp>
        <p:nvSpPr>
          <p:cNvPr id="151" name="Shape 151"/>
          <p:cNvSpPr txBox="1"/>
          <p:nvPr/>
        </p:nvSpPr>
        <p:spPr>
          <a:xfrm>
            <a:off x="516800" y="3434200"/>
            <a:ext cx="8190600" cy="650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000">
                <a:solidFill>
                  <a:srgbClr val="F1C232"/>
                </a:solidFill>
                <a:latin typeface="Average"/>
                <a:ea typeface="Average"/>
                <a:cs typeface="Average"/>
                <a:sym typeface="Average"/>
              </a:rPr>
              <a:t>&lt;tagname&gt;</a:t>
            </a:r>
            <a:r>
              <a:rPr lang="en" sz="3000">
                <a:solidFill>
                  <a:srgbClr val="FFE599"/>
                </a:solidFill>
                <a:latin typeface="Average"/>
                <a:ea typeface="Average"/>
                <a:cs typeface="Average"/>
                <a:sym typeface="Average"/>
              </a:rPr>
              <a:t>Some Content in here….</a:t>
            </a:r>
            <a:r>
              <a:rPr lang="en" sz="3000">
                <a:solidFill>
                  <a:srgbClr val="F1C232"/>
                </a:solidFill>
                <a:latin typeface="Average"/>
                <a:ea typeface="Average"/>
                <a:cs typeface="Average"/>
                <a:sym typeface="Average"/>
              </a:rPr>
              <a:t>&lt;/tagname&gt;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x="311700" y="4452325"/>
            <a:ext cx="2247300" cy="560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D9D9D9"/>
                </a:solidFill>
                <a:latin typeface="Average"/>
                <a:ea typeface="Average"/>
                <a:cs typeface="Average"/>
                <a:sym typeface="Average"/>
              </a:rPr>
              <a:t>Defines the type of element</a:t>
            </a:r>
          </a:p>
        </p:txBody>
      </p:sp>
      <p:cxnSp>
        <p:nvCxnSpPr>
          <p:cNvPr id="153" name="Shape 153"/>
          <p:cNvCxnSpPr/>
          <p:nvPr/>
        </p:nvCxnSpPr>
        <p:spPr>
          <a:xfrm rot="10800000" flipH="1">
            <a:off x="1342000" y="3992825"/>
            <a:ext cx="300000" cy="525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54" name="Shape 154"/>
          <p:cNvSpPr txBox="1"/>
          <p:nvPr/>
        </p:nvSpPr>
        <p:spPr>
          <a:xfrm>
            <a:off x="3492550" y="4480925"/>
            <a:ext cx="2317200" cy="560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The stuff that gets displayed</a:t>
            </a:r>
          </a:p>
        </p:txBody>
      </p:sp>
      <p:cxnSp>
        <p:nvCxnSpPr>
          <p:cNvPr id="155" name="Shape 155"/>
          <p:cNvCxnSpPr>
            <a:stCxn id="154" idx="0"/>
            <a:endCxn id="151" idx="2"/>
          </p:cNvCxnSpPr>
          <p:nvPr/>
        </p:nvCxnSpPr>
        <p:spPr>
          <a:xfrm rot="10800000">
            <a:off x="4612150" y="4084325"/>
            <a:ext cx="39000" cy="396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56" name="Shape 156"/>
          <p:cNvSpPr txBox="1"/>
          <p:nvPr/>
        </p:nvSpPr>
        <p:spPr>
          <a:xfrm>
            <a:off x="6860075" y="4482125"/>
            <a:ext cx="4801200" cy="560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Close off the element</a:t>
            </a:r>
          </a:p>
        </p:txBody>
      </p:sp>
      <p:cxnSp>
        <p:nvCxnSpPr>
          <p:cNvPr id="157" name="Shape 157"/>
          <p:cNvCxnSpPr/>
          <p:nvPr/>
        </p:nvCxnSpPr>
        <p:spPr>
          <a:xfrm rot="10800000">
            <a:off x="7676975" y="3975875"/>
            <a:ext cx="308400" cy="48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HTML</a:t>
            </a:r>
          </a:p>
        </p:txBody>
      </p:sp>
      <p:pic>
        <p:nvPicPr>
          <p:cNvPr id="163" name="Shape 1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19200"/>
            <a:ext cx="9719175" cy="316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23053" y="1219203"/>
            <a:ext cx="3783580" cy="316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311700" y="1130850"/>
            <a:ext cx="8190600" cy="3786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&lt;!DOCTYPE html&gt;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Declares that this page uses HTML as it’s markup language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&lt;html&gt;&lt;/html&gt;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Every other tag on your page goes inside HTML tags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&lt;head&gt;&lt;/head&gt;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Where you give meta-information about the site, e.g. title, author, keywords, and import scripts and stylesheets (more on this later)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&lt;body&gt;&lt;/body&gt;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Where your main visible content goes. Contains all other markup elements (tables, sections, text, images, whatever)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HTML </a:t>
            </a:r>
            <a:r>
              <a:rPr lang="en">
                <a:solidFill>
                  <a:srgbClr val="F1C232"/>
                </a:solidFill>
              </a:rPr>
              <a:t>Required</a:t>
            </a:r>
            <a:r>
              <a:rPr lang="en"/>
              <a:t> Tags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311700" y="1130850"/>
            <a:ext cx="8190600" cy="3786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&lt;title&gt;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Website Title ⇒ Shows up in the tab at the top. Simple title for your site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&lt;meta&gt;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Meta-information ⇒ Used for page description, author, character set etc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&lt;style&gt;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Style ⇒ Allows CSS style to be written into the page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&lt;script&gt;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EFEFEF"/>
                </a:solidFill>
              </a:rPr>
              <a:t>Script ⇒ Allows ECMAScript or Javascript to be written into the page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&lt;link&gt;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Link ⇒ References an external file to be loaded with the page (usually external stylesheet or script file)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&lt;head&gt;</a:t>
            </a:r>
            <a:r>
              <a:rPr lang="en" b="1">
                <a:solidFill>
                  <a:srgbClr val="EFEFEF"/>
                </a:solidFill>
              </a:rPr>
              <a:t> </a:t>
            </a:r>
            <a:r>
              <a:rPr lang="en">
                <a:solidFill>
                  <a:srgbClr val="EFEFEF"/>
                </a:solidFill>
              </a:rPr>
              <a:t>Tags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311700" y="1130850"/>
            <a:ext cx="8190600" cy="3786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&lt;p&gt;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Paragraph ⇒ Creates a paragraph of text on a new line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&lt;h1&gt;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Heading ⇒ Creates a text heading. Goes from h1 ⇒ h6 for different heading sizes/styles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&lt;a&gt;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Anchor ⇒ a link to another website/html document/download etc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&lt;br&gt;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EFEFEF"/>
                </a:solidFill>
              </a:rPr>
              <a:t>Line break ⇒ Moves content to a new line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&lt;img&gt;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Image ⇒ Embed an image in the page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&lt;body&gt;</a:t>
            </a:r>
            <a:r>
              <a:rPr lang="en"/>
              <a:t> Simple Tags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311700" y="1130850"/>
            <a:ext cx="8190600" cy="3786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&lt;ul&gt;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Unordered list ⇒ tag that contains list elements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&lt;li&gt;</a:t>
            </a:r>
          </a:p>
          <a:p>
            <a:pPr marL="1371600" lvl="2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List element ⇒ An entry in the </a:t>
            </a: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&lt;ul&gt;</a:t>
            </a:r>
            <a:r>
              <a:rPr lang="en" sz="1800">
                <a:solidFill>
                  <a:srgbClr val="EFEFEF"/>
                </a:solidFill>
              </a:rPr>
              <a:t> list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&lt;table&gt;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Table layout ⇒ contains table row and column elements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&lt;tr&gt; &amp; &lt;td&gt;</a:t>
            </a:r>
          </a:p>
          <a:p>
            <a:pPr marL="1371600" lvl="2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Table rows and table columns</a:t>
            </a:r>
          </a:p>
        </p:txBody>
      </p:sp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&lt;body&gt;</a:t>
            </a:r>
            <a:r>
              <a:rPr lang="en" b="1">
                <a:solidFill>
                  <a:srgbClr val="F1C232"/>
                </a:solidFill>
              </a:rPr>
              <a:t> </a:t>
            </a:r>
            <a:r>
              <a:rPr lang="en"/>
              <a:t>Formatting Tags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311700" y="1130850"/>
            <a:ext cx="8190600" cy="3786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&lt;div&gt;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Division tag ⇒ Creates a divided section for content (HTML4)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&lt;header&gt;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ct val="100000"/>
            </a:pPr>
            <a:r>
              <a:rPr lang="en" sz="1800">
                <a:solidFill>
                  <a:srgbClr val="F3F3F3"/>
                </a:solidFill>
              </a:rPr>
              <a:t>Specifies a header for a document or section (you can have multiple)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&lt;article&gt;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ct val="100000"/>
            </a:pPr>
            <a:r>
              <a:rPr lang="en" sz="1800">
                <a:solidFill>
                  <a:srgbClr val="F3F3F3"/>
                </a:solidFill>
              </a:rPr>
              <a:t>Specifies independent, self-contained content (blog/forum post, article)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&lt;section&gt;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Like div, normally a thematic grouping of content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&lt;aside&gt;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EFEFEF"/>
                </a:solidFill>
              </a:rPr>
              <a:t>For sidebar or aside information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ct val="100000"/>
              <a:buFont typeface="Courier New"/>
            </a:pPr>
            <a:r>
              <a:rPr lang="en" sz="1800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&lt;footer&gt;</a:t>
            </a: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ct val="100000"/>
            </a:pPr>
            <a:r>
              <a:rPr lang="en" sz="1800">
                <a:solidFill>
                  <a:srgbClr val="F3F3F3"/>
                </a:solidFill>
              </a:rPr>
              <a:t>Specifies a footer for a document or section (you can have multiple)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1C232"/>
                </a:solidFill>
                <a:latin typeface="Courier New"/>
                <a:ea typeface="Courier New"/>
                <a:cs typeface="Courier New"/>
                <a:sym typeface="Courier New"/>
              </a:rPr>
              <a:t>&lt;body&gt;</a:t>
            </a:r>
            <a:r>
              <a:rPr lang="en" b="1">
                <a:solidFill>
                  <a:srgbClr val="F1C232"/>
                </a:solidFill>
              </a:rPr>
              <a:t> </a:t>
            </a:r>
            <a:r>
              <a:rPr lang="en"/>
              <a:t>Structural and Semantic Tags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will we do in this class?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Learn the basics of HTML and how to create our own template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Basic website structure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Learn design concepts for a web page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Learn how to style a page using CSS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Make a page dynamic with CSS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Extend website functionality with JavaScript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311700" y="1130850"/>
            <a:ext cx="8190600" cy="3786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u="sng">
                <a:solidFill>
                  <a:schemeClr val="hlink"/>
                </a:solidFill>
                <a:hlinkClick r:id="rId3"/>
              </a:rPr>
              <a:t>http://www.w3schools.com/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EFEFEF"/>
              </a:solidFill>
            </a:endParaRP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u="sng">
                <a:solidFill>
                  <a:schemeClr val="hlink"/>
                </a:solidFill>
                <a:hlinkClick r:id="rId4"/>
              </a:rPr>
              <a:t>http://aaronbolger.com/mpt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EFEFEF"/>
              </a:solidFill>
            </a:endParaRPr>
          </a:p>
        </p:txBody>
      </p:sp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3F3F3"/>
                </a:solidFill>
              </a:rPr>
              <a:t>Important Links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Class Plan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4012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WEEK 1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Introduction to HTML, Page Structures/layouts, Browsers</a:t>
            </a:r>
          </a:p>
          <a:p>
            <a:pPr marL="914400" lvl="1" indent="-228600">
              <a:spcBef>
                <a:spcPts val="0"/>
              </a:spcBef>
            </a:pPr>
            <a:r>
              <a:rPr lang="en"/>
              <a:t>Homework: Make a HTML page for your competition page. Come up with a design plan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WEEK 2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Introduction to CSS and how to apply style to a web page</a:t>
            </a:r>
          </a:p>
          <a:p>
            <a:pPr marL="914400" lvl="1" indent="-228600">
              <a:spcBef>
                <a:spcPts val="0"/>
              </a:spcBef>
            </a:pPr>
            <a:r>
              <a:rPr lang="en"/>
              <a:t>Homework: Colour and design scheme for your competition page using paletton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WEEK 3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Introduction to JavaScript and dynamic web pages</a:t>
            </a:r>
          </a:p>
          <a:p>
            <a:pPr marL="914400" lvl="1" indent="-228600">
              <a:spcBef>
                <a:spcPts val="0"/>
              </a:spcBef>
            </a:pPr>
            <a:r>
              <a:rPr lang="en"/>
              <a:t>Homework: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WEEK 4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More JavaScript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Homework: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WEEK 5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HTML, CSS, JavaScript, complete portfolio site and competition site</a:t>
            </a:r>
          </a:p>
        </p:txBody>
      </p:sp>
      <p:sp>
        <p:nvSpPr>
          <p:cNvPr id="73" name="Shape 73"/>
          <p:cNvSpPr/>
          <p:nvPr/>
        </p:nvSpPr>
        <p:spPr>
          <a:xfrm>
            <a:off x="410925" y="1115550"/>
            <a:ext cx="7806000" cy="813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D9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8523900" cy="605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What will we need?</a:t>
            </a:r>
          </a:p>
        </p:txBody>
      </p:sp>
      <p:pic>
        <p:nvPicPr>
          <p:cNvPr id="79" name="Shape 79" descr="web_tun2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2400" y="1152750"/>
            <a:ext cx="4762500" cy="248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>
              <a:spcBef>
                <a:spcPts val="0"/>
              </a:spcBef>
            </a:pPr>
            <a:r>
              <a:rPr lang="en"/>
              <a:t>We will use a text editor to write our code and a browser to test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Examples of Text Editors: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Notepad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Notepad ++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Textwrangler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"/>
              <a:t>Sublime Text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Homework: </a:t>
            </a:r>
          </a:p>
          <a:p>
            <a:pPr marL="914400" lvl="1" indent="-228600">
              <a:spcBef>
                <a:spcPts val="0"/>
              </a:spcBef>
            </a:pPr>
            <a:r>
              <a:rPr lang="en"/>
              <a:t>Download and install a text editor on your machine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	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tools will we use?</a:t>
            </a:r>
          </a:p>
        </p:txBody>
      </p:sp>
      <p:pic>
        <p:nvPicPr>
          <p:cNvPr id="86" name="Shape 86" descr="notepadpp-intro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7025" y="349888"/>
            <a:ext cx="3525050" cy="2555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 descr="html-sublimetext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7025" y="3005200"/>
            <a:ext cx="3525050" cy="198995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Shape 88"/>
          <p:cNvSpPr/>
          <p:nvPr/>
        </p:nvSpPr>
        <p:spPr>
          <a:xfrm>
            <a:off x="311700" y="4212300"/>
            <a:ext cx="3840300" cy="897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1C23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89" name="Shape 8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2967424"/>
            <a:ext cx="1200300" cy="120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Shape 9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59100" y="3005200"/>
            <a:ext cx="1200300" cy="120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82700" y="3005199"/>
            <a:ext cx="1162525" cy="116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382300" cy="389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1C232"/>
                </a:solidFill>
              </a:rPr>
              <a:t>Computer 	⇒  		yourUsername 	⇒  		public_html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Where do I save my Files?</a:t>
            </a:r>
          </a:p>
        </p:txBody>
      </p:sp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694575"/>
            <a:ext cx="4101429" cy="3296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Shape 9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89080" y="1694575"/>
            <a:ext cx="4100180" cy="3296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20289" y="1710699"/>
            <a:ext cx="4154700" cy="332789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Shape 101"/>
          <p:cNvSpPr/>
          <p:nvPr/>
        </p:nvSpPr>
        <p:spPr>
          <a:xfrm>
            <a:off x="949025" y="3180237"/>
            <a:ext cx="1317000" cy="325200"/>
          </a:xfrm>
          <a:prstGeom prst="rect">
            <a:avLst/>
          </a:prstGeom>
          <a:noFill/>
          <a:ln w="38100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3502050" y="2332400"/>
            <a:ext cx="1418100" cy="159900"/>
          </a:xfrm>
          <a:prstGeom prst="rect">
            <a:avLst/>
          </a:prstGeom>
          <a:noFill/>
          <a:ln w="38100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/>
          <p:nvPr/>
        </p:nvSpPr>
        <p:spPr>
          <a:xfrm>
            <a:off x="5446575" y="1892975"/>
            <a:ext cx="2147100" cy="159900"/>
          </a:xfrm>
          <a:prstGeom prst="rect">
            <a:avLst/>
          </a:prstGeom>
          <a:noFill/>
          <a:ln w="38100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382300" cy="389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1C232"/>
                </a:solidFill>
              </a:rPr>
              <a:t>http://cs1.ucc.ie/~yourUsername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How do I see my website?</a:t>
            </a:r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4937" y="1829325"/>
            <a:ext cx="5915824" cy="3575499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/>
          <p:nvPr/>
        </p:nvSpPr>
        <p:spPr>
          <a:xfrm>
            <a:off x="2750700" y="1992175"/>
            <a:ext cx="2709000" cy="325200"/>
          </a:xfrm>
          <a:prstGeom prst="rect">
            <a:avLst/>
          </a:prstGeom>
          <a:noFill/>
          <a:ln w="76200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/>
          <p:nvPr/>
        </p:nvSpPr>
        <p:spPr>
          <a:xfrm>
            <a:off x="1544950" y="2686375"/>
            <a:ext cx="3364500" cy="447600"/>
          </a:xfrm>
          <a:prstGeom prst="rect">
            <a:avLst/>
          </a:prstGeom>
          <a:noFill/>
          <a:ln w="76200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4321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Right Click your .html file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" sz="2400"/>
              <a:t>Open with….. (a browser)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/>
              <a:t>OR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" sz="2400"/>
              <a:t>Upload to public_html and visit your website:</a:t>
            </a:r>
          </a:p>
          <a:p>
            <a:pPr marL="914400" lvl="1" indent="-381000" rtl="0">
              <a:spcBef>
                <a:spcPts val="0"/>
              </a:spcBef>
              <a:buSzPct val="100000"/>
            </a:pPr>
            <a:r>
              <a:rPr lang="en" sz="2400">
                <a:solidFill>
                  <a:srgbClr val="F1C232"/>
                </a:solidFill>
              </a:rPr>
              <a:t>http://cs1.ucc.ie/~yourUsername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How do I test my Code/Scripts?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311700" y="46167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Browsers</a:t>
            </a:r>
          </a:p>
        </p:txBody>
      </p:sp>
      <p:pic>
        <p:nvPicPr>
          <p:cNvPr id="124" name="Shape 124" descr="chrome_firefox_opera_safari_ie-512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186774"/>
            <a:ext cx="8839201" cy="1652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 descr="Microsoft_Edge_logo.sv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60849" y="2991524"/>
            <a:ext cx="1371450" cy="1461973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Shape 126"/>
          <p:cNvSpPr txBox="1"/>
          <p:nvPr/>
        </p:nvSpPr>
        <p:spPr>
          <a:xfrm>
            <a:off x="2679900" y="4617850"/>
            <a:ext cx="3784200" cy="45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3F3F3"/>
                </a:solidFill>
                <a:latin typeface="Average"/>
                <a:ea typeface="Average"/>
                <a:cs typeface="Average"/>
                <a:sym typeface="Average"/>
              </a:rPr>
              <a:t>** + many more lesser known and developed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771</Words>
  <Application>Microsoft Office PowerPoint</Application>
  <PresentationFormat>On-screen Show (16:9)</PresentationFormat>
  <Paragraphs>128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Courier New</vt:lpstr>
      <vt:lpstr>Average</vt:lpstr>
      <vt:lpstr>Oswald</vt:lpstr>
      <vt:lpstr>slate</vt:lpstr>
      <vt:lpstr>MPT Web Design</vt:lpstr>
      <vt:lpstr>What will we do in this class?</vt:lpstr>
      <vt:lpstr>Class Plan</vt:lpstr>
      <vt:lpstr>PowerPoint Presentation</vt:lpstr>
      <vt:lpstr>What tools will we use?</vt:lpstr>
      <vt:lpstr>Where do I save my Files?</vt:lpstr>
      <vt:lpstr>How do I see my website?</vt:lpstr>
      <vt:lpstr>How do I test my Code/Scripts?</vt:lpstr>
      <vt:lpstr>Browsers</vt:lpstr>
      <vt:lpstr>What’s the difference?</vt:lpstr>
      <vt:lpstr>PowerPoint Presentation</vt:lpstr>
      <vt:lpstr>PowerPoint Presentation</vt:lpstr>
      <vt:lpstr>HTML</vt:lpstr>
      <vt:lpstr>HTML</vt:lpstr>
      <vt:lpstr>HTML Required Tags</vt:lpstr>
      <vt:lpstr>&lt;head&gt; Tags</vt:lpstr>
      <vt:lpstr>&lt;body&gt; Simple Tags</vt:lpstr>
      <vt:lpstr>&lt;body&gt; Formatting Tags</vt:lpstr>
      <vt:lpstr>&lt;body&gt; Structural and Semantic Tags</vt:lpstr>
      <vt:lpstr>Important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MPT Web Design</dc:title>
  <cp:lastModifiedBy>Tamara Vagg</cp:lastModifiedBy>
  <cp:revision>1</cp:revision>
  <dcterms:modified xsi:type="dcterms:W3CDTF">2017-01-27T15:30:33Z</dcterms:modified>
</cp:coreProperties>
</file>